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handoutMasterIdLst>
    <p:handoutMasterId r:id="rId54"/>
  </p:handoutMasterIdLst>
  <p:sldIdLst>
    <p:sldId id="256" r:id="rId2"/>
    <p:sldId id="393" r:id="rId3"/>
    <p:sldId id="394" r:id="rId4"/>
    <p:sldId id="267" r:id="rId5"/>
    <p:sldId id="268" r:id="rId6"/>
    <p:sldId id="269" r:id="rId7"/>
    <p:sldId id="303" r:id="rId8"/>
    <p:sldId id="304" r:id="rId9"/>
    <p:sldId id="270" r:id="rId10"/>
    <p:sldId id="307" r:id="rId11"/>
    <p:sldId id="305" r:id="rId12"/>
    <p:sldId id="306" r:id="rId13"/>
    <p:sldId id="274" r:id="rId14"/>
    <p:sldId id="275" r:id="rId15"/>
    <p:sldId id="276" r:id="rId16"/>
    <p:sldId id="277" r:id="rId17"/>
    <p:sldId id="278" r:id="rId18"/>
    <p:sldId id="279" r:id="rId19"/>
    <p:sldId id="308" r:id="rId20"/>
    <p:sldId id="280" r:id="rId21"/>
    <p:sldId id="281" r:id="rId22"/>
    <p:sldId id="282" r:id="rId23"/>
    <p:sldId id="366" r:id="rId24"/>
    <p:sldId id="373" r:id="rId25"/>
    <p:sldId id="395" r:id="rId26"/>
    <p:sldId id="396" r:id="rId27"/>
    <p:sldId id="397" r:id="rId28"/>
    <p:sldId id="283" r:id="rId29"/>
    <p:sldId id="284" r:id="rId30"/>
    <p:sldId id="285" r:id="rId31"/>
    <p:sldId id="311" r:id="rId32"/>
    <p:sldId id="327" r:id="rId33"/>
    <p:sldId id="309" r:id="rId34"/>
    <p:sldId id="316" r:id="rId35"/>
    <p:sldId id="317" r:id="rId36"/>
    <p:sldId id="318" r:id="rId37"/>
    <p:sldId id="319" r:id="rId38"/>
    <p:sldId id="287" r:id="rId39"/>
    <p:sldId id="288" r:id="rId40"/>
    <p:sldId id="324" r:id="rId41"/>
    <p:sldId id="325" r:id="rId42"/>
    <p:sldId id="323" r:id="rId43"/>
    <p:sldId id="322" r:id="rId44"/>
    <p:sldId id="294" r:id="rId45"/>
    <p:sldId id="313" r:id="rId46"/>
    <p:sldId id="321" r:id="rId47"/>
    <p:sldId id="298" r:id="rId48"/>
    <p:sldId id="299" r:id="rId49"/>
    <p:sldId id="315" r:id="rId50"/>
    <p:sldId id="326" r:id="rId51"/>
    <p:sldId id="320" r:id="rId52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FF2600"/>
    <a:srgbClr val="1F3551"/>
    <a:srgbClr val="403152"/>
    <a:srgbClr val="604A7B"/>
    <a:srgbClr val="2C4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09" autoAdjust="0"/>
    <p:restoredTop sz="83221" autoAdjust="0"/>
  </p:normalViewPr>
  <p:slideViewPr>
    <p:cSldViewPr>
      <p:cViewPr varScale="1">
        <p:scale>
          <a:sx n="101" d="100"/>
          <a:sy n="101" d="100"/>
        </p:scale>
        <p:origin x="936" y="184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2019/10/8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2019/10/8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 dirty="0">
                <a:latin typeface="Times New Roman" charset="0"/>
                <a:ea typeface="宋体" charset="0"/>
              </a:rPr>
              <a:t>Occam</a:t>
            </a:r>
            <a:r>
              <a:rPr lang="en-US" dirty="0">
                <a:latin typeface="Times New Roman" charset="0"/>
                <a:ea typeface="宋体" charset="0"/>
              </a:rPr>
              <a:t>'</a:t>
            </a:r>
            <a:r>
              <a:rPr lang="en-US" altLang="zh-CN" dirty="0">
                <a:latin typeface="Times New Roman" charset="0"/>
                <a:ea typeface="宋体" charset="0"/>
              </a:rPr>
              <a:t>s Razor.</a:t>
            </a:r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93F2E630-0BD0-0847-8686-ACEA4CDFB969}" type="slidenum">
              <a:rPr lang="zh-CN" altLang="en-US" sz="1200" b="0">
                <a:latin typeface="Times New Roman" charset="0"/>
              </a:rPr>
              <a:pPr/>
              <a:t>6</a:t>
            </a:fld>
            <a:endParaRPr lang="en-US" altLang="zh-CN" sz="1200" b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07812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dirty="0"/>
              <a:t>Marshal: line 2</a:t>
            </a:r>
            <a:r>
              <a:rPr kumimoji="1" lang="en-US" altLang="zh-CN" baseline="0" dirty="0"/>
              <a:t> 6</a:t>
            </a:r>
            <a:endParaRPr kumimoji="1" lang="en-US" altLang="zh-CN" dirty="0"/>
          </a:p>
          <a:p>
            <a:r>
              <a:rPr kumimoji="1" lang="en-US" altLang="zh-CN" dirty="0" err="1"/>
              <a:t>unmarshal</a:t>
            </a:r>
            <a:r>
              <a:rPr kumimoji="1" lang="en-US" altLang="zh-CN" dirty="0"/>
              <a:t>: line 4 8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8517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Marshal:</a:t>
            </a:r>
            <a:r>
              <a:rPr kumimoji="1" lang="en-US" altLang="zh-CN" baseline="0" dirty="0"/>
              <a:t> 16-19</a:t>
            </a:r>
          </a:p>
          <a:p>
            <a:r>
              <a:rPr kumimoji="1" lang="en-US" altLang="zh-CN" baseline="0" dirty="0" err="1"/>
              <a:t>Unmarshal</a:t>
            </a:r>
            <a:r>
              <a:rPr kumimoji="1" lang="en-US" altLang="zh-CN" baseline="0" dirty="0"/>
              <a:t>: 13 14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62983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>
              <a:latin typeface="Times New Roman" charset="0"/>
              <a:ea typeface="宋体" charset="0"/>
            </a:endParaRPr>
          </a:p>
        </p:txBody>
      </p:sp>
      <p:sp>
        <p:nvSpPr>
          <p:cNvPr id="3584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520831E2-7846-8F4A-822F-C26B5E84CD4B}" type="slidenum">
              <a:rPr lang="zh-CN" altLang="en-US" sz="1200" b="0">
                <a:latin typeface="Times New Roman" charset="0"/>
              </a:rPr>
              <a:pPr/>
              <a:t>9</a:t>
            </a:fld>
            <a:endParaRPr lang="en-US" altLang="zh-CN" sz="1200" b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71492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dirty="0"/>
              <a:t>Marshal: line 2</a:t>
            </a:r>
            <a:r>
              <a:rPr kumimoji="1" lang="en-US" altLang="zh-CN" baseline="0" dirty="0"/>
              <a:t> 6</a:t>
            </a:r>
            <a:endParaRPr kumimoji="1" lang="en-US" altLang="zh-CN" dirty="0"/>
          </a:p>
          <a:p>
            <a:r>
              <a:rPr kumimoji="1" lang="en-US" altLang="zh-CN" dirty="0" err="1"/>
              <a:t>unmarshal</a:t>
            </a:r>
            <a:r>
              <a:rPr kumimoji="1" lang="en-US" altLang="zh-CN" dirty="0"/>
              <a:t>: line 4 8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62406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dirty="0"/>
              <a:t>Marshal: line 2</a:t>
            </a:r>
            <a:r>
              <a:rPr kumimoji="1" lang="en-US" altLang="zh-CN" baseline="0" dirty="0"/>
              <a:t> 6</a:t>
            </a:r>
            <a:endParaRPr kumimoji="1" lang="en-US" altLang="zh-CN" dirty="0"/>
          </a:p>
          <a:p>
            <a:r>
              <a:rPr kumimoji="1" lang="en-US" altLang="zh-CN" dirty="0" err="1"/>
              <a:t>unmarshal</a:t>
            </a:r>
            <a:r>
              <a:rPr kumimoji="1" lang="en-US" altLang="zh-CN" dirty="0"/>
              <a:t>: line 4 8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86521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 err="1"/>
              <a:t>fdcb</a:t>
            </a:r>
            <a:r>
              <a:rPr kumimoji="1" lang="en-US" altLang="zh-CN" dirty="0"/>
              <a:t>() calls un-marshaling function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05036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 dirty="0">
                <a:latin typeface="Times New Roman" charset="0"/>
                <a:ea typeface="宋体" charset="0"/>
              </a:rPr>
              <a:t>Occam</a:t>
            </a:r>
            <a:r>
              <a:rPr lang="en-US" dirty="0">
                <a:latin typeface="Times New Roman" charset="0"/>
                <a:ea typeface="宋体" charset="0"/>
              </a:rPr>
              <a:t>'</a:t>
            </a:r>
            <a:r>
              <a:rPr lang="en-US" altLang="zh-CN" dirty="0">
                <a:latin typeface="Times New Roman" charset="0"/>
                <a:ea typeface="宋体" charset="0"/>
              </a:rPr>
              <a:t>s Razor.</a:t>
            </a:r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93F2E630-0BD0-0847-8686-ACEA4CDFB969}" type="slidenum">
              <a:rPr lang="zh-CN" altLang="en-US" sz="1200" b="0">
                <a:latin typeface="Times New Roman" charset="0"/>
              </a:rPr>
              <a:pPr/>
              <a:t>25</a:t>
            </a:fld>
            <a:endParaRPr lang="en-US" altLang="zh-CN" sz="1200" b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84512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>
                <a:latin typeface="Calibri" charset="0"/>
                <a:ea typeface="MS PGothic" charset="0"/>
              </a:rPr>
              <a:t>What about the case of "delete-after-open"?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86153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>
                <a:latin typeface="Times New Roman" charset="0"/>
                <a:ea typeface="宋体" charset="0"/>
              </a:rPr>
              <a:t>Mixed blocks, old and new</a:t>
            </a:r>
            <a:endParaRPr lang="zh-CN" altLang="en-US">
              <a:latin typeface="Times New Roman" charset="0"/>
              <a:ea typeface="宋体" charset="0"/>
            </a:endParaRPr>
          </a:p>
        </p:txBody>
      </p:sp>
      <p:sp>
        <p:nvSpPr>
          <p:cNvPr id="17412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A2DC2E0B-2544-FC47-9A27-4FB1D9A39888}" type="slidenum">
              <a:rPr lang="zh-CN" altLang="en-US" sz="1200" b="0">
                <a:latin typeface="Times New Roman" charset="0"/>
              </a:rPr>
              <a:pPr/>
              <a:t>47</a:t>
            </a:fld>
            <a:endParaRPr lang="en-US" altLang="zh-CN" sz="1200" b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4445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2019/10/8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>
                <a:latin typeface="DengXian" charset="0"/>
                <a:ea typeface="DengXian" charset="0"/>
                <a:cs typeface="DengXian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DengXian" charset="0"/>
                <a:ea typeface="DengXian" charset="0"/>
                <a:cs typeface="DengXian" charset="0"/>
              </a:defRPr>
            </a:lvl1pPr>
            <a:lvl2pPr>
              <a:lnSpc>
                <a:spcPct val="120000"/>
              </a:lnSpc>
              <a:defRPr sz="2400" b="0" i="0">
                <a:latin typeface="DengXian" charset="0"/>
                <a:ea typeface="DengXian" charset="0"/>
                <a:cs typeface="DengXian" charset="0"/>
              </a:defRPr>
            </a:lvl2pPr>
            <a:lvl3pPr>
              <a:lnSpc>
                <a:spcPct val="120000"/>
              </a:lnSpc>
              <a:defRPr sz="2000" b="0" i="0">
                <a:latin typeface="DengXian" charset="0"/>
                <a:ea typeface="DengXian" charset="0"/>
                <a:cs typeface="DengXian" charset="0"/>
              </a:defRPr>
            </a:lvl3pPr>
            <a:lvl4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4pPr>
            <a:lvl5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2019/10/8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etf.org/rfc/rfc1831.txt?number=1831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822" y="0"/>
            <a:ext cx="9162764" cy="37215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7772400" cy="1225021"/>
          </a:xfrm>
        </p:spPr>
        <p:txBody>
          <a:bodyPr>
            <a:normAutofit/>
          </a:bodyPr>
          <a:lstStyle/>
          <a:p>
            <a:r>
              <a:rPr kumimoji="1" lang="en-US" altLang="zh-CN" sz="4400" dirty="0">
                <a:solidFill>
                  <a:schemeClr val="bg1"/>
                </a:solidFill>
              </a:rPr>
              <a:t>RPC &amp; NFS</a:t>
            </a:r>
            <a:endParaRPr kumimoji="1" lang="zh-CN" altLang="en-US" sz="4400" dirty="0">
              <a:solidFill>
                <a:schemeClr val="bg1"/>
              </a:solidFill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467544" y="252559"/>
            <a:ext cx="7416824" cy="504056"/>
          </a:xfrm>
        </p:spPr>
        <p:txBody>
          <a:bodyPr>
            <a:normAutofit/>
          </a:bodyPr>
          <a:lstStyle/>
          <a:p>
            <a:pPr algn="l"/>
            <a:r>
              <a:rPr lang="en-US" altLang="zh-CN" sz="1600" dirty="0">
                <a:solidFill>
                  <a:schemeClr val="bg1"/>
                </a:solidFill>
              </a:rPr>
              <a:t>Computer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System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Engineering,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Fall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2019.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(IPADS,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SJTU)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pic>
        <p:nvPicPr>
          <p:cNvPr id="103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871" y="252559"/>
            <a:ext cx="1465253" cy="385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标题 4"/>
          <p:cNvSpPr txBox="1">
            <a:spLocks/>
          </p:cNvSpPr>
          <p:nvPr/>
        </p:nvSpPr>
        <p:spPr>
          <a:xfrm>
            <a:off x="683568" y="3720711"/>
            <a:ext cx="7772400" cy="86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endParaRPr kumimoji="1" lang="zh-CN" altLang="en-US" sz="2800" dirty="0">
              <a:solidFill>
                <a:schemeClr val="accent4">
                  <a:lumMod val="50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7" y="3892766"/>
            <a:ext cx="79208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Enable</a:t>
            </a:r>
            <a:r>
              <a:rPr lang="zh-CN" altLang="en-US" sz="28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lang="en-US" altLang="zh-CN" sz="28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Client/Server</a:t>
            </a:r>
            <a:r>
              <a:rPr lang="zh-CN" altLang="en-US" sz="28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lang="en-US" altLang="zh-CN" sz="28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model</a:t>
            </a:r>
          </a:p>
        </p:txBody>
      </p:sp>
      <p:sp>
        <p:nvSpPr>
          <p:cNvPr id="9" name="矩形 8"/>
          <p:cNvSpPr/>
          <p:nvPr/>
        </p:nvSpPr>
        <p:spPr>
          <a:xfrm>
            <a:off x="683567" y="4801779"/>
            <a:ext cx="79208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Yubin Xia</a:t>
            </a:r>
          </a:p>
        </p:txBody>
      </p:sp>
    </p:spTree>
    <p:extLst>
      <p:ext uri="{BB962C8B-B14F-4D97-AF65-F5344CB8AC3E}">
        <p14:creationId xmlns:p14="http://schemas.microsoft.com/office/powerpoint/2010/main" val="2588494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E4D375-6C3A-F14D-9E20-A2FD39058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Current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Status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A37639F-8DF2-004F-977B-AB01B4EA99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build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Taobao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/>
              <a:t>scratch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machine!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55D33B4B-B819-9440-BCB9-3EE867D85FD3}"/>
              </a:ext>
            </a:extLst>
          </p:cNvPr>
          <p:cNvSpPr/>
          <p:nvPr/>
        </p:nvSpPr>
        <p:spPr>
          <a:xfrm>
            <a:off x="3455542" y="2185655"/>
            <a:ext cx="3024336" cy="57838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Web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Server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BD3FB5E-68ED-9641-BA73-EF6D2A6A2AE2}"/>
              </a:ext>
            </a:extLst>
          </p:cNvPr>
          <p:cNvSpPr/>
          <p:nvPr/>
        </p:nvSpPr>
        <p:spPr>
          <a:xfrm>
            <a:off x="3448150" y="2921124"/>
            <a:ext cx="1447552" cy="43204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File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System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5B21BB1-AD78-1C4E-90B9-A6C65C8FF7F0}"/>
              </a:ext>
            </a:extLst>
          </p:cNvPr>
          <p:cNvSpPr/>
          <p:nvPr/>
        </p:nvSpPr>
        <p:spPr>
          <a:xfrm>
            <a:off x="5032326" y="2921124"/>
            <a:ext cx="1447552" cy="4320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Socket</a:t>
            </a:r>
            <a:endParaRPr kumimoji="1"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88790ED-648C-6544-AB06-C6EAB99F33F9}"/>
              </a:ext>
            </a:extLst>
          </p:cNvPr>
          <p:cNvSpPr/>
          <p:nvPr/>
        </p:nvSpPr>
        <p:spPr>
          <a:xfrm>
            <a:off x="3448150" y="3484116"/>
            <a:ext cx="1447552" cy="43204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Disk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Driver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DEF7585-1899-FC44-8316-F45AEFB858AD}"/>
              </a:ext>
            </a:extLst>
          </p:cNvPr>
          <p:cNvSpPr/>
          <p:nvPr/>
        </p:nvSpPr>
        <p:spPr>
          <a:xfrm>
            <a:off x="5032326" y="3484116"/>
            <a:ext cx="1447552" cy="4320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NIC</a:t>
            </a:r>
            <a:r>
              <a:rPr kumimoji="1"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Driver</a:t>
            </a:r>
            <a:endParaRPr kumimoji="1"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A7336017-9A80-2D4C-815C-28EE8D2AB473}"/>
              </a:ext>
            </a:extLst>
          </p:cNvPr>
          <p:cNvSpPr/>
          <p:nvPr/>
        </p:nvSpPr>
        <p:spPr>
          <a:xfrm>
            <a:off x="3455542" y="4067874"/>
            <a:ext cx="3024336" cy="4320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System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Bus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4B95FAA-74CA-FB4E-A18B-B47B89B24568}"/>
              </a:ext>
            </a:extLst>
          </p:cNvPr>
          <p:cNvSpPr/>
          <p:nvPr/>
        </p:nvSpPr>
        <p:spPr>
          <a:xfrm>
            <a:off x="3448150" y="4651633"/>
            <a:ext cx="1447552" cy="4320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Disk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BC49BAF5-8E5F-7C4F-B2E9-7B07B6075BEF}"/>
              </a:ext>
            </a:extLst>
          </p:cNvPr>
          <p:cNvSpPr/>
          <p:nvPr/>
        </p:nvSpPr>
        <p:spPr>
          <a:xfrm>
            <a:off x="5032326" y="4651633"/>
            <a:ext cx="1447552" cy="4320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NIC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88C0561-3B81-4544-BFC9-F3EB3243C277}"/>
              </a:ext>
            </a:extLst>
          </p:cNvPr>
          <p:cNvSpPr txBox="1"/>
          <p:nvPr/>
        </p:nvSpPr>
        <p:spPr>
          <a:xfrm>
            <a:off x="6798660" y="4114621"/>
            <a:ext cx="18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PIO,</a:t>
            </a:r>
            <a:r>
              <a:rPr kumimoji="1" lang="zh-CN" altLang="en-US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MMIO,</a:t>
            </a:r>
            <a:r>
              <a:rPr kumimoji="1" lang="zh-CN" altLang="en-US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DMA</a:t>
            </a:r>
            <a:endParaRPr kumimoji="1" lang="zh-CN" altLang="en-US" sz="1400" dirty="0">
              <a:solidFill>
                <a:schemeClr val="tx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C819413-2ADF-EA4D-BD73-391FA566082B}"/>
              </a:ext>
            </a:extLst>
          </p:cNvPr>
          <p:cNvSpPr txBox="1"/>
          <p:nvPr/>
        </p:nvSpPr>
        <p:spPr>
          <a:xfrm>
            <a:off x="6798660" y="2172157"/>
            <a:ext cx="18777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Accept</a:t>
            </a:r>
            <a:r>
              <a:rPr kumimoji="1" lang="zh-CN" altLang="en-US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requests</a:t>
            </a:r>
            <a:r>
              <a:rPr kumimoji="1" lang="zh-CN" altLang="en-US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&amp;</a:t>
            </a:r>
            <a:r>
              <a:rPr kumimoji="1" lang="zh-CN" altLang="en-US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reply</a:t>
            </a:r>
            <a:r>
              <a:rPr kumimoji="1" lang="zh-CN" altLang="en-US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files</a:t>
            </a:r>
            <a:r>
              <a:rPr kumimoji="1" lang="zh-CN" altLang="en-US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in</a:t>
            </a:r>
            <a:r>
              <a:rPr kumimoji="1" lang="zh-CN" altLang="en-US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HTTP</a:t>
            </a:r>
            <a:endParaRPr kumimoji="1" lang="zh-CN" altLang="en-US" sz="1400" dirty="0">
              <a:solidFill>
                <a:schemeClr val="tx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E070801-0FB1-C440-9106-A8A8A1A0D11E}"/>
              </a:ext>
            </a:extLst>
          </p:cNvPr>
          <p:cNvSpPr txBox="1"/>
          <p:nvPr/>
        </p:nvSpPr>
        <p:spPr>
          <a:xfrm>
            <a:off x="6798660" y="2751688"/>
            <a:ext cx="1800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7</a:t>
            </a:r>
            <a:r>
              <a:rPr kumimoji="1" lang="zh-CN" altLang="en-US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layers,</a:t>
            </a:r>
            <a:r>
              <a:rPr kumimoji="1" lang="zh-CN" altLang="en-US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400" dirty="0" err="1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inode</a:t>
            </a:r>
            <a:r>
              <a:rPr kumimoji="1" lang="en-US" altLang="zh-CN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,</a:t>
            </a:r>
            <a:r>
              <a:rPr kumimoji="1" lang="zh-CN" altLang="en-US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FAT,</a:t>
            </a:r>
            <a:r>
              <a:rPr kumimoji="1" lang="zh-CN" altLang="en-US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VFS,</a:t>
            </a:r>
            <a:r>
              <a:rPr kumimoji="1" lang="zh-CN" altLang="en-US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FS</a:t>
            </a:r>
            <a:r>
              <a:rPr kumimoji="1" lang="zh-CN" altLang="en-US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API,</a:t>
            </a:r>
            <a:r>
              <a:rPr kumimoji="1" lang="zh-CN" altLang="en-US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Crash</a:t>
            </a:r>
            <a:r>
              <a:rPr kumimoji="1" lang="zh-CN" altLang="en-US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consistency</a:t>
            </a:r>
            <a:endParaRPr kumimoji="1" lang="zh-CN" altLang="en-US" sz="1400" dirty="0">
              <a:solidFill>
                <a:schemeClr val="tx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D4236A5-AD02-0048-9DD5-34B12DE9A8B4}"/>
              </a:ext>
            </a:extLst>
          </p:cNvPr>
          <p:cNvSpPr txBox="1"/>
          <p:nvPr/>
        </p:nvSpPr>
        <p:spPr>
          <a:xfrm>
            <a:off x="6789832" y="3546663"/>
            <a:ext cx="18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Interrupt</a:t>
            </a:r>
            <a:r>
              <a:rPr kumimoji="1" lang="zh-CN" altLang="en-US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handling</a:t>
            </a:r>
            <a:endParaRPr kumimoji="1" lang="zh-CN" altLang="en-US" sz="1400" dirty="0">
              <a:solidFill>
                <a:schemeClr val="tx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2914DEC1-F48C-8A48-8B9A-18ACB9150538}"/>
              </a:ext>
            </a:extLst>
          </p:cNvPr>
          <p:cNvSpPr txBox="1"/>
          <p:nvPr/>
        </p:nvSpPr>
        <p:spPr>
          <a:xfrm>
            <a:off x="6780964" y="4585692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Disk</a:t>
            </a:r>
            <a:r>
              <a:rPr kumimoji="1" lang="zh-CN" altLang="en-US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structure,</a:t>
            </a:r>
            <a:r>
              <a:rPr kumimoji="1" lang="zh-CN" altLang="en-US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SSD,</a:t>
            </a:r>
            <a:r>
              <a:rPr kumimoji="1" lang="zh-CN" altLang="en-US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400" dirty="0">
                <a:solidFill>
                  <a:schemeClr val="tx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</a:rPr>
              <a:t>Optimization</a:t>
            </a:r>
            <a:endParaRPr kumimoji="1" lang="zh-CN" altLang="en-US" sz="1400" dirty="0">
              <a:solidFill>
                <a:schemeClr val="tx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EE9FE82B-00DB-6E45-A976-F13B0499FB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080" y="3638470"/>
            <a:ext cx="2192728" cy="1434093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图形 18">
            <a:extLst>
              <a:ext uri="{FF2B5EF4-FFF2-40B4-BE49-F238E27FC236}">
                <a16:creationId xmlns:a16="http://schemas.microsoft.com/office/drawing/2014/main" id="{484EA99F-4C02-8743-8555-E50210A8D0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03744" y="2161977"/>
            <a:ext cx="533400" cy="533400"/>
          </a:xfrm>
          <a:prstGeom prst="rect">
            <a:avLst/>
          </a:prstGeom>
        </p:spPr>
      </p:pic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5546659F-77CC-BF46-B93F-B0B71B818AC8}"/>
              </a:ext>
            </a:extLst>
          </p:cNvPr>
          <p:cNvCxnSpPr/>
          <p:nvPr/>
        </p:nvCxnSpPr>
        <p:spPr>
          <a:xfrm>
            <a:off x="2267744" y="2433767"/>
            <a:ext cx="1093486" cy="0"/>
          </a:xfrm>
          <a:prstGeom prst="straightConnector1">
            <a:avLst/>
          </a:prstGeom>
          <a:ln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034C0394-6FE7-2946-B4EB-52C6A98B499D}"/>
              </a:ext>
            </a:extLst>
          </p:cNvPr>
          <p:cNvCxnSpPr>
            <a:cxnSpLocks/>
          </p:cNvCxnSpPr>
          <p:nvPr/>
        </p:nvCxnSpPr>
        <p:spPr>
          <a:xfrm flipH="1">
            <a:off x="2586793" y="2569468"/>
            <a:ext cx="774438" cy="940792"/>
          </a:xfrm>
          <a:prstGeom prst="straightConnector1">
            <a:avLst/>
          </a:prstGeom>
          <a:ln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A139B244-15FA-954B-85F0-BDBC7BE11FBF}"/>
              </a:ext>
            </a:extLst>
          </p:cNvPr>
          <p:cNvCxnSpPr>
            <a:cxnSpLocks/>
          </p:cNvCxnSpPr>
          <p:nvPr/>
        </p:nvCxnSpPr>
        <p:spPr>
          <a:xfrm flipH="1" flipV="1">
            <a:off x="1870444" y="2764036"/>
            <a:ext cx="716349" cy="746224"/>
          </a:xfrm>
          <a:prstGeom prst="straightConnector1">
            <a:avLst/>
          </a:prstGeom>
          <a:ln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0718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4B920A-D33B-514B-86B9-FDAF75789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Challenges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0162324-BEB2-1C45-8BB7-E16059EDCB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044279"/>
          </a:xfrm>
        </p:spPr>
        <p:txBody>
          <a:bodyPr>
            <a:normAutofit/>
          </a:bodyPr>
          <a:lstStyle/>
          <a:p>
            <a:r>
              <a:rPr kumimoji="1" lang="en-US" altLang="zh-CN" sz="2400" dirty="0"/>
              <a:t>One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machine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is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NOT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enough</a:t>
            </a:r>
          </a:p>
          <a:p>
            <a:pPr lvl="1"/>
            <a:r>
              <a:rPr kumimoji="1" lang="en-US" altLang="zh-CN" sz="2000" dirty="0"/>
              <a:t>More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and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more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pictures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to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save</a:t>
            </a:r>
          </a:p>
          <a:p>
            <a:pPr lvl="1"/>
            <a:r>
              <a:rPr kumimoji="1" lang="en-US" altLang="zh-CN" sz="2000" dirty="0"/>
              <a:t>More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and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more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clients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to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serve</a:t>
            </a:r>
          </a:p>
          <a:p>
            <a:r>
              <a:rPr kumimoji="1" lang="en-US" altLang="zh-CN" sz="2400" dirty="0"/>
              <a:t>Multiple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servers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are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needed</a:t>
            </a:r>
          </a:p>
          <a:p>
            <a:pPr lvl="1"/>
            <a:r>
              <a:rPr kumimoji="1" lang="en-US" altLang="zh-CN" sz="2000" dirty="0"/>
              <a:t>One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server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with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large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storage,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to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save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more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files</a:t>
            </a:r>
          </a:p>
          <a:p>
            <a:pPr lvl="1"/>
            <a:r>
              <a:rPr kumimoji="1" lang="en-US" altLang="zh-CN" sz="2000" dirty="0"/>
              <a:t>Multiple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servers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run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web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server,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to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server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more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clients</a:t>
            </a:r>
          </a:p>
          <a:p>
            <a:r>
              <a:rPr kumimoji="1" lang="en-US" altLang="zh-CN" sz="2200" dirty="0"/>
              <a:t>How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to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build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a</a:t>
            </a:r>
            <a:r>
              <a:rPr kumimoji="1" lang="zh-CN" altLang="en-US" sz="2200" dirty="0"/>
              <a:t> </a:t>
            </a:r>
            <a:r>
              <a:rPr kumimoji="1" lang="en-US" altLang="zh-CN" sz="2200" dirty="0">
                <a:solidFill>
                  <a:srgbClr val="0096FF"/>
                </a:solidFill>
              </a:rPr>
              <a:t>Network</a:t>
            </a:r>
            <a:r>
              <a:rPr kumimoji="1" lang="zh-CN" altLang="en-US" sz="2200" dirty="0">
                <a:solidFill>
                  <a:srgbClr val="0096FF"/>
                </a:solidFill>
              </a:rPr>
              <a:t> </a:t>
            </a:r>
            <a:r>
              <a:rPr kumimoji="1" lang="en-US" altLang="zh-CN" sz="2200" dirty="0">
                <a:solidFill>
                  <a:srgbClr val="0096FF"/>
                </a:solidFill>
              </a:rPr>
              <a:t>File</a:t>
            </a:r>
            <a:r>
              <a:rPr kumimoji="1" lang="zh-CN" altLang="en-US" sz="2200" dirty="0">
                <a:solidFill>
                  <a:srgbClr val="0096FF"/>
                </a:solidFill>
              </a:rPr>
              <a:t> </a:t>
            </a:r>
            <a:r>
              <a:rPr kumimoji="1" lang="en-US" altLang="zh-CN" sz="2200" dirty="0">
                <a:solidFill>
                  <a:srgbClr val="0096FF"/>
                </a:solidFill>
              </a:rPr>
              <a:t>System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(NFS)?</a:t>
            </a:r>
          </a:p>
          <a:p>
            <a:pPr lvl="1"/>
            <a:r>
              <a:rPr kumimoji="1" lang="en-US" altLang="zh-CN" sz="2000" dirty="0"/>
              <a:t>Seems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like</a:t>
            </a:r>
            <a:r>
              <a:rPr kumimoji="1" lang="zh-CN" altLang="en-US" sz="2000" dirty="0"/>
              <a:t> </a:t>
            </a:r>
            <a:r>
              <a:rPr kumimoji="1" lang="en-US" altLang="zh-CN" sz="2000" i="1" dirty="0"/>
              <a:t>every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server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can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share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large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storage</a:t>
            </a: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79C2A45D-6486-3243-AEF8-D5C234DC8EE5}"/>
              </a:ext>
            </a:extLst>
          </p:cNvPr>
          <p:cNvGrpSpPr/>
          <p:nvPr/>
        </p:nvGrpSpPr>
        <p:grpSpPr>
          <a:xfrm>
            <a:off x="5950496" y="1129308"/>
            <a:ext cx="2736304" cy="2414800"/>
            <a:chOff x="6372200" y="865833"/>
            <a:chExt cx="1944216" cy="1715779"/>
          </a:xfrm>
        </p:grpSpPr>
        <p:pic>
          <p:nvPicPr>
            <p:cNvPr id="5" name="图形 4">
              <a:extLst>
                <a:ext uri="{FF2B5EF4-FFF2-40B4-BE49-F238E27FC236}">
                  <a16:creationId xmlns:a16="http://schemas.microsoft.com/office/drawing/2014/main" id="{86C30C91-9748-2243-9BCA-CF7F603EBC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372200" y="1489348"/>
              <a:ext cx="325740" cy="325740"/>
            </a:xfrm>
            <a:prstGeom prst="rect">
              <a:avLst/>
            </a:prstGeom>
          </p:spPr>
        </p:pic>
        <p:pic>
          <p:nvPicPr>
            <p:cNvPr id="6" name="图形 5">
              <a:extLst>
                <a:ext uri="{FF2B5EF4-FFF2-40B4-BE49-F238E27FC236}">
                  <a16:creationId xmlns:a16="http://schemas.microsoft.com/office/drawing/2014/main" id="{4B27D83B-40D1-8A4A-A886-D0113B8528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529500" y="1489348"/>
              <a:ext cx="325740" cy="325740"/>
            </a:xfrm>
            <a:prstGeom prst="rect">
              <a:avLst/>
            </a:prstGeom>
          </p:spPr>
        </p:pic>
        <p:pic>
          <p:nvPicPr>
            <p:cNvPr id="7" name="图形 6">
              <a:extLst>
                <a:ext uri="{FF2B5EF4-FFF2-40B4-BE49-F238E27FC236}">
                  <a16:creationId xmlns:a16="http://schemas.microsoft.com/office/drawing/2014/main" id="{F28DC35F-4836-0D46-8E09-C077AE31C18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372200" y="865833"/>
              <a:ext cx="335483" cy="335483"/>
            </a:xfrm>
            <a:prstGeom prst="rect">
              <a:avLst/>
            </a:prstGeom>
          </p:spPr>
        </p:pic>
        <p:pic>
          <p:nvPicPr>
            <p:cNvPr id="8" name="图形 7">
              <a:extLst>
                <a:ext uri="{FF2B5EF4-FFF2-40B4-BE49-F238E27FC236}">
                  <a16:creationId xmlns:a16="http://schemas.microsoft.com/office/drawing/2014/main" id="{AF48DDE9-7CA7-284F-8563-E4145290DC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519757" y="865833"/>
              <a:ext cx="335483" cy="335483"/>
            </a:xfrm>
            <a:prstGeom prst="rect">
              <a:avLst/>
            </a:prstGeom>
          </p:spPr>
        </p:pic>
        <p:pic>
          <p:nvPicPr>
            <p:cNvPr id="10" name="图形 9">
              <a:extLst>
                <a:ext uri="{FF2B5EF4-FFF2-40B4-BE49-F238E27FC236}">
                  <a16:creationId xmlns:a16="http://schemas.microsoft.com/office/drawing/2014/main" id="{41944D4A-1A3C-A04C-8CBB-754E16E665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990676" y="1489348"/>
              <a:ext cx="325740" cy="325740"/>
            </a:xfrm>
            <a:prstGeom prst="rect">
              <a:avLst/>
            </a:prstGeom>
          </p:spPr>
        </p:pic>
        <p:pic>
          <p:nvPicPr>
            <p:cNvPr id="11" name="图形 10">
              <a:extLst>
                <a:ext uri="{FF2B5EF4-FFF2-40B4-BE49-F238E27FC236}">
                  <a16:creationId xmlns:a16="http://schemas.microsoft.com/office/drawing/2014/main" id="{6D7482CD-0ED0-F149-ADD5-7F2C1B9AF6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980933" y="865833"/>
              <a:ext cx="335483" cy="335483"/>
            </a:xfrm>
            <a:prstGeom prst="rect">
              <a:avLst/>
            </a:prstGeom>
          </p:spPr>
        </p:pic>
        <p:pic>
          <p:nvPicPr>
            <p:cNvPr id="12" name="图形 11">
              <a:extLst>
                <a:ext uri="{FF2B5EF4-FFF2-40B4-BE49-F238E27FC236}">
                  <a16:creationId xmlns:a16="http://schemas.microsoft.com/office/drawing/2014/main" id="{B134800D-246D-EA47-85FE-C09D205423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772666" y="1993404"/>
              <a:ext cx="325740" cy="325740"/>
            </a:xfrm>
            <a:prstGeom prst="rect">
              <a:avLst/>
            </a:prstGeom>
          </p:spPr>
        </p:pic>
        <p:pic>
          <p:nvPicPr>
            <p:cNvPr id="14" name="图形 13">
              <a:extLst>
                <a:ext uri="{FF2B5EF4-FFF2-40B4-BE49-F238E27FC236}">
                  <a16:creationId xmlns:a16="http://schemas.microsoft.com/office/drawing/2014/main" id="{D98FEB1B-4A03-AF46-BB20-07CE955434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524328" y="2357204"/>
              <a:ext cx="177656" cy="224408"/>
            </a:xfrm>
            <a:prstGeom prst="rect">
              <a:avLst/>
            </a:prstGeom>
          </p:spPr>
        </p:pic>
        <p:pic>
          <p:nvPicPr>
            <p:cNvPr id="15" name="图形 14">
              <a:extLst>
                <a:ext uri="{FF2B5EF4-FFF2-40B4-BE49-F238E27FC236}">
                  <a16:creationId xmlns:a16="http://schemas.microsoft.com/office/drawing/2014/main" id="{447520C1-C533-174D-A10A-BF836D4F527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727528" y="2357204"/>
              <a:ext cx="177656" cy="224408"/>
            </a:xfrm>
            <a:prstGeom prst="rect">
              <a:avLst/>
            </a:prstGeom>
          </p:spPr>
        </p:pic>
        <p:pic>
          <p:nvPicPr>
            <p:cNvPr id="16" name="图形 15">
              <a:extLst>
                <a:ext uri="{FF2B5EF4-FFF2-40B4-BE49-F238E27FC236}">
                  <a16:creationId xmlns:a16="http://schemas.microsoft.com/office/drawing/2014/main" id="{79256D7E-0CF2-E14B-BC85-2766074686E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930728" y="2357204"/>
              <a:ext cx="177656" cy="224408"/>
            </a:xfrm>
            <a:prstGeom prst="rect">
              <a:avLst/>
            </a:prstGeom>
          </p:spPr>
        </p:pic>
        <p:pic>
          <p:nvPicPr>
            <p:cNvPr id="17" name="图形 16">
              <a:extLst>
                <a:ext uri="{FF2B5EF4-FFF2-40B4-BE49-F238E27FC236}">
                  <a16:creationId xmlns:a16="http://schemas.microsoft.com/office/drawing/2014/main" id="{37C65DFB-B8FE-8648-853C-96EA3F6C82B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133928" y="2357204"/>
              <a:ext cx="177656" cy="224408"/>
            </a:xfrm>
            <a:prstGeom prst="rect">
              <a:avLst/>
            </a:prstGeom>
          </p:spPr>
        </p:pic>
        <p:pic>
          <p:nvPicPr>
            <p:cNvPr id="18" name="图形 17">
              <a:extLst>
                <a:ext uri="{FF2B5EF4-FFF2-40B4-BE49-F238E27FC236}">
                  <a16:creationId xmlns:a16="http://schemas.microsoft.com/office/drawing/2014/main" id="{8667AD81-EA53-634F-8C5F-A70E5FAB584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446242" y="1858731"/>
              <a:ext cx="177656" cy="224408"/>
            </a:xfrm>
            <a:prstGeom prst="rect">
              <a:avLst/>
            </a:prstGeom>
          </p:spPr>
        </p:pic>
        <p:cxnSp>
          <p:nvCxnSpPr>
            <p:cNvPr id="20" name="直线箭头连接符 19">
              <a:extLst>
                <a:ext uri="{FF2B5EF4-FFF2-40B4-BE49-F238E27FC236}">
                  <a16:creationId xmlns:a16="http://schemas.microsoft.com/office/drawing/2014/main" id="{03F72598-F9AD-2341-852D-EF2F43C24A18}"/>
                </a:ext>
              </a:extLst>
            </p:cNvPr>
            <p:cNvCxnSpPr>
              <a:stCxn id="7" idx="2"/>
              <a:endCxn id="5" idx="0"/>
            </p:cNvCxnSpPr>
            <p:nvPr/>
          </p:nvCxnSpPr>
          <p:spPr>
            <a:xfrm flipH="1">
              <a:off x="6535070" y="1201316"/>
              <a:ext cx="4872" cy="288032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线箭头连接符 20">
              <a:extLst>
                <a:ext uri="{FF2B5EF4-FFF2-40B4-BE49-F238E27FC236}">
                  <a16:creationId xmlns:a16="http://schemas.microsoft.com/office/drawing/2014/main" id="{D4F9663F-24CD-044C-A508-D1C1D09EA988}"/>
                </a:ext>
              </a:extLst>
            </p:cNvPr>
            <p:cNvCxnSpPr/>
            <p:nvPr/>
          </p:nvCxnSpPr>
          <p:spPr>
            <a:xfrm flipH="1">
              <a:off x="7682626" y="1201316"/>
              <a:ext cx="4872" cy="288032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线箭头连接符 21">
              <a:extLst>
                <a:ext uri="{FF2B5EF4-FFF2-40B4-BE49-F238E27FC236}">
                  <a16:creationId xmlns:a16="http://schemas.microsoft.com/office/drawing/2014/main" id="{96A602B5-5857-3042-BE6D-DDACA5B1B326}"/>
                </a:ext>
              </a:extLst>
            </p:cNvPr>
            <p:cNvCxnSpPr/>
            <p:nvPr/>
          </p:nvCxnSpPr>
          <p:spPr>
            <a:xfrm flipH="1">
              <a:off x="8148674" y="1213147"/>
              <a:ext cx="4872" cy="288032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线箭头连接符 22">
              <a:extLst>
                <a:ext uri="{FF2B5EF4-FFF2-40B4-BE49-F238E27FC236}">
                  <a16:creationId xmlns:a16="http://schemas.microsoft.com/office/drawing/2014/main" id="{359422AF-EF09-CA48-A53C-CDAF492D40AD}"/>
                </a:ext>
              </a:extLst>
            </p:cNvPr>
            <p:cNvCxnSpPr>
              <a:cxnSpLocks/>
              <a:stCxn id="6" idx="2"/>
              <a:endCxn id="12" idx="0"/>
            </p:cNvCxnSpPr>
            <p:nvPr/>
          </p:nvCxnSpPr>
          <p:spPr>
            <a:xfrm>
              <a:off x="7692370" y="1815088"/>
              <a:ext cx="243166" cy="178316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线箭头连接符 25">
              <a:extLst>
                <a:ext uri="{FF2B5EF4-FFF2-40B4-BE49-F238E27FC236}">
                  <a16:creationId xmlns:a16="http://schemas.microsoft.com/office/drawing/2014/main" id="{5465E3E3-1EA3-6541-B114-353CBC11D29E}"/>
                </a:ext>
              </a:extLst>
            </p:cNvPr>
            <p:cNvCxnSpPr>
              <a:cxnSpLocks/>
              <a:stCxn id="10" idx="2"/>
              <a:endCxn id="12" idx="0"/>
            </p:cNvCxnSpPr>
            <p:nvPr/>
          </p:nvCxnSpPr>
          <p:spPr>
            <a:xfrm flipH="1">
              <a:off x="7935536" y="1815088"/>
              <a:ext cx="218010" cy="178316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右箭头 28">
              <a:extLst>
                <a:ext uri="{FF2B5EF4-FFF2-40B4-BE49-F238E27FC236}">
                  <a16:creationId xmlns:a16="http://schemas.microsoft.com/office/drawing/2014/main" id="{6F87229C-AEBE-354B-99C6-3F3F667B7BE7}"/>
                </a:ext>
              </a:extLst>
            </p:cNvPr>
            <p:cNvSpPr/>
            <p:nvPr/>
          </p:nvSpPr>
          <p:spPr>
            <a:xfrm>
              <a:off x="7020272" y="1489348"/>
              <a:ext cx="144016" cy="162870"/>
            </a:xfrm>
            <a:prstGeom prst="rightArrow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8892563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RPC</a:t>
            </a:r>
            <a:endParaRPr kumimoji="1"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Remote Procedure Call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95557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RPC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33794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sz="2400" dirty="0">
                <a:ea typeface="MS PGothic" charset="0"/>
              </a:rPr>
              <a:t>RPC </a:t>
            </a:r>
            <a:r>
              <a:rPr lang="zh-CN" altLang="en-US" sz="2400" dirty="0">
                <a:ea typeface="MS PGothic" charset="0"/>
              </a:rPr>
              <a:t>（</a:t>
            </a:r>
            <a:r>
              <a:rPr lang="en-US" altLang="zh-CN" sz="2400" dirty="0">
                <a:ea typeface="MS PGothic" charset="0"/>
              </a:rPr>
              <a:t>Remote Procedure Call)</a:t>
            </a:r>
          </a:p>
          <a:p>
            <a:pPr lvl="1"/>
            <a:r>
              <a:rPr lang="en-US" altLang="zh-CN" sz="2000" dirty="0">
                <a:ea typeface="MS PGothic" charset="0"/>
              </a:rPr>
              <a:t>Allow a procedure to execute in another address space without coding the details for the remote interaction</a:t>
            </a:r>
          </a:p>
          <a:p>
            <a:r>
              <a:rPr lang="en-US" altLang="zh-CN" sz="2400" dirty="0">
                <a:ea typeface="MS PGothic" charset="0"/>
              </a:rPr>
              <a:t>RPC History</a:t>
            </a:r>
          </a:p>
          <a:p>
            <a:pPr lvl="1"/>
            <a:r>
              <a:rPr lang="en-US" altLang="zh-CN" sz="2000" dirty="0">
                <a:ea typeface="MS PGothic" charset="0"/>
              </a:rPr>
              <a:t>Idea goes back in 1976</a:t>
            </a:r>
          </a:p>
          <a:p>
            <a:pPr lvl="1"/>
            <a:r>
              <a:rPr lang="en-US" altLang="zh-CN" sz="2000" dirty="0">
                <a:ea typeface="MS PGothic" charset="0"/>
              </a:rPr>
              <a:t>Sun's RPC: first popular implementation on Unix</a:t>
            </a:r>
          </a:p>
          <a:p>
            <a:pPr lvl="2"/>
            <a:r>
              <a:rPr lang="en-US" altLang="zh-CN" sz="1800" dirty="0">
                <a:ea typeface="MS PGothic" charset="0"/>
              </a:rPr>
              <a:t>Used as the basis for NFS</a:t>
            </a:r>
          </a:p>
          <a:p>
            <a:r>
              <a:rPr lang="en-US" altLang="zh-CN" sz="2400" dirty="0">
                <a:ea typeface="MS PGothic" charset="0"/>
              </a:rPr>
              <a:t>RMI (Remote Method Invocation)</a:t>
            </a:r>
          </a:p>
          <a:p>
            <a:pPr lvl="1"/>
            <a:r>
              <a:rPr lang="en-US" altLang="zh-CN" sz="2000" dirty="0">
                <a:ea typeface="MS PGothic" charset="0"/>
              </a:rPr>
              <a:t>Object-oriented version of RPC, e.g. in Java</a:t>
            </a:r>
          </a:p>
        </p:txBody>
      </p:sp>
      <p:sp>
        <p:nvSpPr>
          <p:cNvPr id="33795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24CF920F-D7E8-1945-AB62-92643DAFEE40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5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17884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Example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of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RPC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28674" name="内容占位符 2"/>
          <p:cNvSpPr>
            <a:spLocks noGrp="1"/>
          </p:cNvSpPr>
          <p:nvPr>
            <p:ph idx="1"/>
          </p:nvPr>
        </p:nvSpPr>
        <p:spPr>
          <a:xfrm>
            <a:off x="457200" y="3037520"/>
            <a:ext cx="8229600" cy="2067616"/>
          </a:xfrm>
        </p:spPr>
        <p:txBody>
          <a:bodyPr>
            <a:normAutofit/>
          </a:bodyPr>
          <a:lstStyle/>
          <a:p>
            <a:r>
              <a:rPr lang="en-US" altLang="zh-CN" sz="2800" dirty="0">
                <a:ea typeface="MS PGothic" charset="0"/>
              </a:rPr>
              <a:t>Re-implement </a:t>
            </a:r>
            <a:r>
              <a:rPr lang="en-US" altLang="zh-CN" sz="2800" b="1" dirty="0">
                <a:ea typeface="MS PGothic" charset="0"/>
              </a:rPr>
              <a:t>MEASURE</a:t>
            </a:r>
            <a:r>
              <a:rPr lang="en-US" altLang="zh-CN" sz="2800" dirty="0">
                <a:ea typeface="MS PGothic" charset="0"/>
              </a:rPr>
              <a:t> and </a:t>
            </a:r>
            <a:r>
              <a:rPr lang="en-US" altLang="zh-CN" sz="2800" b="1" dirty="0">
                <a:solidFill>
                  <a:srgbClr val="0096FF"/>
                </a:solidFill>
                <a:ea typeface="MS PGothic" charset="0"/>
              </a:rPr>
              <a:t>GET_TIME</a:t>
            </a:r>
            <a:endParaRPr lang="en-US" altLang="zh-CN" sz="2800" dirty="0">
              <a:solidFill>
                <a:srgbClr val="0096FF"/>
              </a:solidFill>
              <a:ea typeface="MS PGothic" charset="0"/>
            </a:endParaRPr>
          </a:p>
          <a:p>
            <a:pPr lvl="1"/>
            <a:r>
              <a:rPr lang="en-US" altLang="zh-CN" dirty="0">
                <a:ea typeface="MS PGothic" charset="0"/>
              </a:rPr>
              <a:t>Run </a:t>
            </a:r>
            <a:r>
              <a:rPr lang="en-US" altLang="zh-CN" sz="2400" b="1" dirty="0">
                <a:solidFill>
                  <a:srgbClr val="0096FF"/>
                </a:solidFill>
                <a:ea typeface="MS PGothic" charset="0"/>
              </a:rPr>
              <a:t>GET_TIME</a:t>
            </a:r>
            <a:r>
              <a:rPr lang="en-US" altLang="zh-CN" sz="2400" dirty="0">
                <a:ea typeface="MS PGothic" charset="0"/>
              </a:rPr>
              <a:t> on a server</a:t>
            </a:r>
          </a:p>
          <a:p>
            <a:pPr lvl="1"/>
            <a:r>
              <a:rPr lang="en-US" altLang="zh-CN" dirty="0">
                <a:ea typeface="MS PGothic" charset="0"/>
              </a:rPr>
              <a:t>Call </a:t>
            </a:r>
            <a:r>
              <a:rPr lang="en-US" altLang="zh-CN" b="1" dirty="0">
                <a:solidFill>
                  <a:srgbClr val="0096FF"/>
                </a:solidFill>
                <a:ea typeface="MS PGothic" charset="0"/>
              </a:rPr>
              <a:t>GET_TIME</a:t>
            </a:r>
            <a:r>
              <a:rPr lang="en-US" altLang="zh-CN" dirty="0">
                <a:ea typeface="MS PGothic" charset="0"/>
              </a:rPr>
              <a:t> on a client</a:t>
            </a:r>
            <a:endParaRPr lang="en-US" altLang="zh-CN" sz="2400" dirty="0">
              <a:ea typeface="MS PGothic" charset="0"/>
            </a:endParaRPr>
          </a:p>
        </p:txBody>
      </p:sp>
      <p:sp>
        <p:nvSpPr>
          <p:cNvPr id="28675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5F2CE3A0-904E-D249-8E8C-AF05A8A456B4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6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78421"/>
            <a:ext cx="7992888" cy="113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9129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Client Program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</a:t>
            </a:fld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1670725"/>
            <a:ext cx="8064896" cy="2482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7190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Service Program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8</a:t>
            </a:fld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1552266"/>
            <a:ext cx="8136904" cy="2577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6449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RPC Calling Process</a:t>
            </a:r>
          </a:p>
        </p:txBody>
      </p:sp>
      <p:sp>
        <p:nvSpPr>
          <p:cNvPr id="3481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6F4FAB4E-783A-4F40-9963-D4620A327BDD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9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4819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345332"/>
            <a:ext cx="7310801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14018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RPC Stub</a:t>
            </a:r>
          </a:p>
        </p:txBody>
      </p:sp>
      <p:sp>
        <p:nvSpPr>
          <p:cNvPr id="36866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Autofit/>
          </a:bodyPr>
          <a:lstStyle/>
          <a:p>
            <a:r>
              <a:rPr lang="en-US" altLang="zh-CN" sz="2000" dirty="0">
                <a:ea typeface="MS PGothic" charset="0"/>
              </a:rPr>
              <a:t>Client stub</a:t>
            </a:r>
          </a:p>
          <a:p>
            <a:pPr lvl="1"/>
            <a:r>
              <a:rPr lang="en-US" altLang="zh-CN" sz="1800" dirty="0">
                <a:ea typeface="MS PGothic" charset="0"/>
              </a:rPr>
              <a:t>Put the arguments into a request</a:t>
            </a:r>
          </a:p>
          <a:p>
            <a:pPr lvl="1"/>
            <a:r>
              <a:rPr lang="en-US" altLang="zh-CN" sz="1800" dirty="0">
                <a:ea typeface="MS PGothic" charset="0"/>
              </a:rPr>
              <a:t>Send the request to server</a:t>
            </a:r>
          </a:p>
          <a:p>
            <a:pPr lvl="1"/>
            <a:r>
              <a:rPr lang="en-US" altLang="zh-CN" sz="1800" dirty="0">
                <a:ea typeface="MS PGothic" charset="0"/>
              </a:rPr>
              <a:t>Wait for a response</a:t>
            </a:r>
          </a:p>
          <a:p>
            <a:r>
              <a:rPr lang="en-US" altLang="zh-CN" sz="2000" dirty="0">
                <a:ea typeface="MS PGothic" charset="0"/>
              </a:rPr>
              <a:t>Service stub</a:t>
            </a:r>
          </a:p>
          <a:p>
            <a:pPr lvl="1"/>
            <a:r>
              <a:rPr lang="en-US" altLang="zh-CN" sz="1800" dirty="0">
                <a:ea typeface="MS PGothic" charset="0"/>
              </a:rPr>
              <a:t>Wait for a message</a:t>
            </a:r>
          </a:p>
          <a:p>
            <a:pPr lvl="1"/>
            <a:r>
              <a:rPr lang="en-US" altLang="zh-CN" sz="1800" dirty="0">
                <a:ea typeface="MS PGothic" charset="0"/>
              </a:rPr>
              <a:t>Get the parameters from the request</a:t>
            </a:r>
          </a:p>
          <a:p>
            <a:pPr lvl="1"/>
            <a:r>
              <a:rPr lang="en-US" altLang="zh-CN" sz="1800" dirty="0">
                <a:ea typeface="MS PGothic" charset="0"/>
              </a:rPr>
              <a:t>Call the procedure (e.g. </a:t>
            </a:r>
            <a:r>
              <a:rPr lang="en-US" altLang="zh-CN" sz="1800" b="1" dirty="0">
                <a:ea typeface="MS PGothic" charset="0"/>
              </a:rPr>
              <a:t>GET_TIME</a:t>
            </a:r>
            <a:r>
              <a:rPr lang="en-US" altLang="zh-CN" sz="1800" dirty="0">
                <a:ea typeface="MS PGothic" charset="0"/>
              </a:rPr>
              <a:t>)</a:t>
            </a:r>
          </a:p>
          <a:p>
            <a:pPr lvl="1"/>
            <a:r>
              <a:rPr lang="en-US" altLang="zh-CN" sz="1800" dirty="0">
                <a:ea typeface="MS PGothic" charset="0"/>
              </a:rPr>
              <a:t>Put the result into a response</a:t>
            </a:r>
          </a:p>
          <a:p>
            <a:pPr lvl="1"/>
            <a:r>
              <a:rPr lang="en-US" altLang="zh-CN" sz="1800" dirty="0">
                <a:ea typeface="MS PGothic" charset="0"/>
              </a:rPr>
              <a:t>Send the response to the client</a:t>
            </a:r>
          </a:p>
        </p:txBody>
      </p:sp>
      <p:sp>
        <p:nvSpPr>
          <p:cNvPr id="36867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4E335A82-A9D7-174D-A8DE-95DE2954AB90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10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516506" y="1417340"/>
            <a:ext cx="3165939" cy="1323439"/>
          </a:xfrm>
          <a:prstGeom prst="rect">
            <a:avLst/>
          </a:prstGeom>
          <a:ln>
            <a:solidFill>
              <a:srgbClr val="0096FF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2000" b="1" dirty="0">
                <a:latin typeface="等线" panose="02010600030101010101" pitchFamily="2" charset="-122"/>
                <a:ea typeface="等线" panose="02010600030101010101" pitchFamily="2" charset="-122"/>
              </a:rPr>
              <a:t>Stub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: hide communication details from up-level code, so that up-level code does not change</a:t>
            </a:r>
          </a:p>
        </p:txBody>
      </p:sp>
    </p:spTree>
    <p:extLst>
      <p:ext uri="{BB962C8B-B14F-4D97-AF65-F5344CB8AC3E}">
        <p14:creationId xmlns:p14="http://schemas.microsoft.com/office/powerpoint/2010/main" val="21484031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Client Program using RPC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11</a:t>
            </a:fld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566102" y="1254723"/>
            <a:ext cx="4005898" cy="1606594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procedure </a:t>
            </a:r>
            <a:r>
              <a:rPr lang="en-US" altLang="zh-CN" sz="1600" b="1" dirty="0">
                <a:latin typeface="Consolas" panose="020B0609020204030204" pitchFamily="49" charset="0"/>
              </a:rPr>
              <a:t>MEASURE</a:t>
            </a:r>
            <a:r>
              <a:rPr lang="en-US" altLang="zh-CN" sz="1600" dirty="0">
                <a:latin typeface="Consolas" panose="020B0609020204030204" pitchFamily="49" charset="0"/>
              </a:rPr>
              <a:t> (</a:t>
            </a:r>
            <a:r>
              <a:rPr lang="en-US" altLang="zh-CN" sz="1600" dirty="0" err="1">
                <a:latin typeface="Consolas" panose="020B0609020204030204" pitchFamily="49" charset="0"/>
              </a:rPr>
              <a:t>func</a:t>
            </a:r>
            <a:r>
              <a:rPr lang="en-US" altLang="zh-CN" sz="1600" dirty="0">
                <a:latin typeface="Consolas" panose="020B0609020204030204" pitchFamily="49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i="1" dirty="0">
                <a:latin typeface="Consolas" panose="020B0609020204030204" pitchFamily="49" charset="0"/>
              </a:rPr>
              <a:t>start</a:t>
            </a:r>
            <a:r>
              <a:rPr lang="en-US" altLang="zh-CN" sz="1600" dirty="0">
                <a:latin typeface="Consolas" panose="020B0609020204030204" pitchFamily="49" charset="0"/>
              </a:rPr>
              <a:t> &lt;- </a:t>
            </a:r>
            <a:r>
              <a:rPr lang="en-US" altLang="zh-CN" sz="1600" b="1" dirty="0">
                <a:latin typeface="Consolas" panose="020B0609020204030204" pitchFamily="49" charset="0"/>
              </a:rPr>
              <a:t>GET_TIME</a:t>
            </a:r>
            <a:r>
              <a:rPr lang="en-US" altLang="zh-CN" sz="1600" dirty="0">
                <a:latin typeface="Consolas" panose="020B0609020204030204" pitchFamily="49" charset="0"/>
              </a:rPr>
              <a:t>(SECONDS)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dirty="0" err="1">
                <a:latin typeface="Consolas" panose="020B0609020204030204" pitchFamily="49" charset="0"/>
              </a:rPr>
              <a:t>func</a:t>
            </a:r>
            <a:r>
              <a:rPr lang="en-US" altLang="zh-CN" sz="1600" dirty="0">
                <a:latin typeface="Consolas" panose="020B0609020204030204" pitchFamily="49" charset="0"/>
              </a:rPr>
              <a:t>()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i="1" dirty="0">
                <a:latin typeface="Consolas" panose="020B0609020204030204" pitchFamily="49" charset="0"/>
              </a:rPr>
              <a:t>end</a:t>
            </a:r>
            <a:r>
              <a:rPr lang="en-US" altLang="zh-CN" sz="1600" dirty="0">
                <a:latin typeface="Consolas" panose="020B0609020204030204" pitchFamily="49" charset="0"/>
              </a:rPr>
              <a:t> &lt;- </a:t>
            </a:r>
            <a:r>
              <a:rPr lang="en-US" altLang="zh-CN" sz="1600" b="1" dirty="0">
                <a:latin typeface="Consolas" panose="020B0609020204030204" pitchFamily="49" charset="0"/>
              </a:rPr>
              <a:t>GET_TIME</a:t>
            </a:r>
            <a:r>
              <a:rPr lang="en-US" altLang="zh-CN" sz="1600" dirty="0">
                <a:latin typeface="Consolas" panose="020B0609020204030204" pitchFamily="49" charset="0"/>
              </a:rPr>
              <a:t>(SECONDS)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b="1" dirty="0">
                <a:latin typeface="Consolas" panose="020B0609020204030204" pitchFamily="49" charset="0"/>
              </a:rPr>
              <a:t>return</a:t>
            </a:r>
            <a:r>
              <a:rPr lang="en-US" altLang="zh-CN" sz="1600" dirty="0">
                <a:latin typeface="Consolas" panose="020B0609020204030204" pitchFamily="49" charset="0"/>
              </a:rPr>
              <a:t> </a:t>
            </a:r>
            <a:r>
              <a:rPr lang="en-US" altLang="zh-CN" sz="1600" i="1" dirty="0">
                <a:latin typeface="Consolas" panose="020B0609020204030204" pitchFamily="49" charset="0"/>
              </a:rPr>
              <a:t>end</a:t>
            </a:r>
            <a:r>
              <a:rPr lang="en-US" altLang="zh-CN" sz="1600" dirty="0">
                <a:latin typeface="Consolas" panose="020B0609020204030204" pitchFamily="49" charset="0"/>
              </a:rPr>
              <a:t> - </a:t>
            </a:r>
            <a:r>
              <a:rPr lang="en-US" altLang="zh-CN" sz="1600" i="1" dirty="0">
                <a:latin typeface="Consolas" panose="020B0609020204030204" pitchFamily="49" charset="0"/>
              </a:rPr>
              <a:t>start</a:t>
            </a:r>
            <a:endParaRPr lang="zh-CN" altLang="en-US" sz="1600" i="1" dirty="0">
              <a:latin typeface="Consolas" panose="020B0609020204030204" pitchFamily="49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66102" y="3136369"/>
            <a:ext cx="8094148" cy="2160591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procedure </a:t>
            </a:r>
            <a:r>
              <a:rPr lang="en-US" altLang="zh-CN" sz="1600" b="1" dirty="0">
                <a:solidFill>
                  <a:srgbClr val="0096FF"/>
                </a:solidFill>
                <a:latin typeface="Consolas" panose="020B0609020204030204" pitchFamily="49" charset="0"/>
              </a:rPr>
              <a:t>GET_TIME</a:t>
            </a:r>
            <a:r>
              <a:rPr lang="en-US" altLang="zh-CN" sz="1600" dirty="0">
                <a:latin typeface="Consolas" panose="020B0609020204030204" pitchFamily="49" charset="0"/>
              </a:rPr>
              <a:t> (</a:t>
            </a:r>
            <a:r>
              <a:rPr lang="en-US" altLang="zh-CN" sz="1600" i="1" dirty="0">
                <a:latin typeface="Consolas" panose="020B0609020204030204" pitchFamily="49" charset="0"/>
              </a:rPr>
              <a:t>units</a:t>
            </a:r>
            <a:r>
              <a:rPr lang="en-US" altLang="zh-CN" sz="1600" dirty="0">
                <a:latin typeface="Consolas" panose="020B0609020204030204" pitchFamily="49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b="1" dirty="0">
                <a:latin typeface="Consolas" panose="020B0609020204030204" pitchFamily="49" charset="0"/>
              </a:rPr>
              <a:t>SEND_MESSAGE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dirty="0" err="1">
                <a:latin typeface="Consolas" panose="020B0609020204030204" pitchFamily="49" charset="0"/>
              </a:rPr>
              <a:t>ServerName</a:t>
            </a:r>
            <a:r>
              <a:rPr lang="en-US" altLang="zh-CN" sz="1600" dirty="0">
                <a:latin typeface="Consolas" panose="020B0609020204030204" pitchFamily="49" charset="0"/>
              </a:rPr>
              <a:t>, {"Get time", </a:t>
            </a:r>
            <a:r>
              <a:rPr lang="en-US" altLang="zh-CN" sz="1600" b="1" dirty="0">
                <a:latin typeface="Consolas" panose="020B0609020204030204" pitchFamily="49" charset="0"/>
              </a:rPr>
              <a:t>CONVERT2EXTERNAL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i="1" dirty="0">
                <a:latin typeface="Consolas" panose="020B0609020204030204" pitchFamily="49" charset="0"/>
              </a:rPr>
              <a:t>units</a:t>
            </a:r>
            <a:r>
              <a:rPr lang="en-US" altLang="zh-CN" sz="1600" dirty="0">
                <a:latin typeface="Consolas" panose="020B0609020204030204" pitchFamily="49" charset="0"/>
              </a:rPr>
              <a:t>)})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i="1" dirty="0">
                <a:latin typeface="Consolas" panose="020B0609020204030204" pitchFamily="49" charset="0"/>
              </a:rPr>
              <a:t>response</a:t>
            </a:r>
            <a:r>
              <a:rPr lang="en-US" altLang="zh-CN" sz="1600" dirty="0">
                <a:latin typeface="Consolas" panose="020B0609020204030204" pitchFamily="49" charset="0"/>
              </a:rPr>
              <a:t> &lt;- </a:t>
            </a:r>
            <a:r>
              <a:rPr lang="en-US" altLang="zh-CN" sz="1600" b="1" dirty="0">
                <a:latin typeface="Consolas" panose="020B0609020204030204" pitchFamily="49" charset="0"/>
              </a:rPr>
              <a:t>RECEIVE_MESSAGE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dirty="0" err="1">
                <a:latin typeface="Consolas" panose="020B0609020204030204" pitchFamily="49" charset="0"/>
              </a:rPr>
              <a:t>ClientName</a:t>
            </a:r>
            <a:r>
              <a:rPr lang="en-US" altLang="zh-CN" sz="1600" dirty="0">
                <a:latin typeface="Consolas" panose="020B0609020204030204" pitchFamily="49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b="1" dirty="0">
                <a:latin typeface="Consolas" panose="020B0609020204030204" pitchFamily="49" charset="0"/>
              </a:rPr>
              <a:t>if</a:t>
            </a:r>
            <a:r>
              <a:rPr lang="en-US" altLang="zh-CN" sz="1600" dirty="0">
                <a:latin typeface="Consolas" panose="020B0609020204030204" pitchFamily="49" charset="0"/>
              </a:rPr>
              <a:t> </a:t>
            </a:r>
            <a:r>
              <a:rPr lang="en-US" altLang="zh-CN" sz="1600" b="1" dirty="0">
                <a:latin typeface="Consolas" panose="020B0609020204030204" pitchFamily="49" charset="0"/>
              </a:rPr>
              <a:t>GET_RETCODE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i="1" dirty="0">
                <a:latin typeface="Consolas" panose="020B0609020204030204" pitchFamily="49" charset="0"/>
              </a:rPr>
              <a:t>response</a:t>
            </a:r>
            <a:r>
              <a:rPr lang="en-US" altLang="zh-CN" sz="1600" dirty="0">
                <a:latin typeface="Consolas" panose="020B0609020204030204" pitchFamily="49" charset="0"/>
              </a:rPr>
              <a:t>) != "OK"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    </a:t>
            </a:r>
            <a:r>
              <a:rPr lang="en-US" altLang="zh-CN" sz="1600" b="1" dirty="0">
                <a:latin typeface="Consolas" panose="020B0609020204030204" pitchFamily="49" charset="0"/>
              </a:rPr>
              <a:t>HANDLE_ERROR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i="1" dirty="0">
                <a:latin typeface="Consolas" panose="020B0609020204030204" pitchFamily="49" charset="0"/>
              </a:rPr>
              <a:t>response</a:t>
            </a:r>
            <a:r>
              <a:rPr lang="en-US" altLang="zh-CN" sz="1600" dirty="0">
                <a:latin typeface="Consolas" panose="020B0609020204030204" pitchFamily="49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b="1" dirty="0">
                <a:latin typeface="Consolas" panose="020B0609020204030204" pitchFamily="49" charset="0"/>
              </a:rPr>
              <a:t>else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    </a:t>
            </a:r>
            <a:r>
              <a:rPr lang="en-US" altLang="zh-CN" sz="1600" b="1" dirty="0">
                <a:latin typeface="Consolas" panose="020B0609020204030204" pitchFamily="49" charset="0"/>
              </a:rPr>
              <a:t>return</a:t>
            </a:r>
            <a:r>
              <a:rPr lang="en-US" altLang="zh-CN" sz="1600" dirty="0">
                <a:latin typeface="Consolas" panose="020B0609020204030204" pitchFamily="49" charset="0"/>
              </a:rPr>
              <a:t> </a:t>
            </a:r>
            <a:r>
              <a:rPr lang="en-US" altLang="zh-CN" sz="1600" b="1" dirty="0">
                <a:latin typeface="Consolas" panose="020B0609020204030204" pitchFamily="49" charset="0"/>
              </a:rPr>
              <a:t>CONVERT2INTERNAL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b="1" dirty="0">
                <a:latin typeface="Consolas" panose="020B0609020204030204" pitchFamily="49" charset="0"/>
              </a:rPr>
              <a:t>GET_ARGUMENT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i="1" dirty="0">
                <a:latin typeface="Consolas" panose="020B0609020204030204" pitchFamily="49" charset="0"/>
              </a:rPr>
              <a:t>response</a:t>
            </a:r>
            <a:r>
              <a:rPr lang="en-US" altLang="zh-CN" sz="1600" dirty="0">
                <a:latin typeface="Consolas" panose="020B0609020204030204" pitchFamily="49" charset="0"/>
              </a:rPr>
              <a:t>))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107674" y="1289293"/>
            <a:ext cx="35525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Note: this code is not changed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313133" y="2445818"/>
            <a:ext cx="23791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This is </a:t>
            </a:r>
            <a:r>
              <a:rPr lang="en-US" altLang="zh-CN" sz="2000" b="1" dirty="0">
                <a:solidFill>
                  <a:srgbClr val="C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stub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of client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11" name="直接箭头连接符 10"/>
          <p:cNvCxnSpPr>
            <a:stCxn id="9" idx="2"/>
          </p:cNvCxnSpPr>
          <p:nvPr/>
        </p:nvCxnSpPr>
        <p:spPr>
          <a:xfrm>
            <a:off x="7502722" y="2845928"/>
            <a:ext cx="0" cy="290441"/>
          </a:xfrm>
          <a:prstGeom prst="straightConnector1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/>
          <p:nvPr/>
        </p:nvCxnSpPr>
        <p:spPr>
          <a:xfrm flipH="1">
            <a:off x="4788025" y="1489348"/>
            <a:ext cx="288031" cy="0"/>
          </a:xfrm>
          <a:prstGeom prst="straightConnector1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77815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Server Program using RPC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12</a:t>
            </a:fld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323528" y="1128675"/>
            <a:ext cx="4653970" cy="1077218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Consolas" panose="020B0609020204030204" pitchFamily="49" charset="0"/>
              </a:rPr>
              <a:t>procedure </a:t>
            </a:r>
            <a:r>
              <a:rPr lang="en-US" altLang="zh-CN" sz="1600" b="1" dirty="0">
                <a:solidFill>
                  <a:srgbClr val="0096FF"/>
                </a:solidFill>
                <a:latin typeface="Consolas" panose="020B0609020204030204" pitchFamily="49" charset="0"/>
              </a:rPr>
              <a:t>GET_TIME</a:t>
            </a:r>
            <a:r>
              <a:rPr lang="en-US" altLang="zh-CN" sz="1600" dirty="0">
                <a:latin typeface="Consolas" panose="020B0609020204030204" pitchFamily="49" charset="0"/>
              </a:rPr>
              <a:t> (</a:t>
            </a:r>
            <a:r>
              <a:rPr lang="en-US" altLang="zh-CN" sz="1600" i="1" dirty="0">
                <a:latin typeface="Consolas" panose="020B0609020204030204" pitchFamily="49" charset="0"/>
              </a:rPr>
              <a:t>units</a:t>
            </a:r>
            <a:r>
              <a:rPr lang="en-US" altLang="zh-CN" sz="1600" dirty="0">
                <a:latin typeface="Consolas" panose="020B0609020204030204" pitchFamily="49" charset="0"/>
              </a:rPr>
              <a:t>)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i="1" dirty="0">
                <a:latin typeface="Consolas" panose="020B0609020204030204" pitchFamily="49" charset="0"/>
              </a:rPr>
              <a:t>time</a:t>
            </a:r>
            <a:r>
              <a:rPr lang="en-US" altLang="zh-CN" sz="1600" dirty="0">
                <a:latin typeface="Consolas" panose="020B0609020204030204" pitchFamily="49" charset="0"/>
              </a:rPr>
              <a:t> &lt;- CLOCK</a:t>
            </a:r>
          </a:p>
          <a:p>
            <a:r>
              <a:rPr lang="en-US" altLang="zh-CN" sz="1600" i="1" dirty="0">
                <a:latin typeface="Consolas" panose="020B0609020204030204" pitchFamily="49" charset="0"/>
              </a:rPr>
              <a:t>    time</a:t>
            </a:r>
            <a:r>
              <a:rPr lang="en-US" altLang="zh-CN" sz="1600" dirty="0">
                <a:latin typeface="Consolas" panose="020B0609020204030204" pitchFamily="49" charset="0"/>
              </a:rPr>
              <a:t> &lt;- CONVERT_TO_UNITS(time, units)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b="1" dirty="0">
                <a:latin typeface="Consolas" panose="020B0609020204030204" pitchFamily="49" charset="0"/>
              </a:rPr>
              <a:t>return</a:t>
            </a:r>
            <a:r>
              <a:rPr lang="en-US" altLang="zh-CN" sz="1600" dirty="0">
                <a:latin typeface="Consolas" panose="020B0609020204030204" pitchFamily="49" charset="0"/>
              </a:rPr>
              <a:t> </a:t>
            </a:r>
            <a:r>
              <a:rPr lang="en-US" altLang="zh-CN" sz="1600" i="1" dirty="0">
                <a:latin typeface="Consolas" panose="020B0609020204030204" pitchFamily="49" charset="0"/>
              </a:rPr>
              <a:t>time</a:t>
            </a:r>
            <a:endParaRPr lang="zh-CN" altLang="en-US" sz="1600" i="1" dirty="0">
              <a:latin typeface="Consolas" panose="020B0609020204030204" pitchFamily="49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23528" y="2475195"/>
            <a:ext cx="8577898" cy="2800767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Consolas" panose="020B0609020204030204" pitchFamily="49" charset="0"/>
              </a:rPr>
              <a:t>procedure </a:t>
            </a:r>
            <a:r>
              <a:rPr lang="en-US" altLang="zh-CN" sz="1600" b="1" dirty="0">
                <a:latin typeface="Consolas" panose="020B0609020204030204" pitchFamily="49" charset="0"/>
              </a:rPr>
              <a:t>TIME_SERVICE</a:t>
            </a:r>
            <a:r>
              <a:rPr lang="en-US" altLang="zh-CN" sz="1600" dirty="0">
                <a:latin typeface="Consolas" panose="020B0609020204030204" pitchFamily="49" charset="0"/>
              </a:rPr>
              <a:t> ()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b="1" dirty="0">
                <a:latin typeface="Consolas" panose="020B0609020204030204" pitchFamily="49" charset="0"/>
              </a:rPr>
              <a:t>do</a:t>
            </a:r>
            <a:r>
              <a:rPr lang="en-US" altLang="zh-CN" sz="1600" dirty="0">
                <a:latin typeface="Consolas" panose="020B0609020204030204" pitchFamily="49" charset="0"/>
              </a:rPr>
              <a:t> </a:t>
            </a:r>
            <a:r>
              <a:rPr lang="en-US" altLang="zh-CN" sz="1600" b="1" dirty="0">
                <a:latin typeface="Consolas" panose="020B0609020204030204" pitchFamily="49" charset="0"/>
              </a:rPr>
              <a:t>forever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    </a:t>
            </a:r>
            <a:r>
              <a:rPr lang="en-US" altLang="zh-CN" sz="1600" i="1" dirty="0">
                <a:latin typeface="Consolas" panose="020B0609020204030204" pitchFamily="49" charset="0"/>
              </a:rPr>
              <a:t>request</a:t>
            </a:r>
            <a:r>
              <a:rPr lang="en-US" altLang="zh-CN" sz="1600" dirty="0">
                <a:latin typeface="Consolas" panose="020B0609020204030204" pitchFamily="49" charset="0"/>
              </a:rPr>
              <a:t> &lt;- </a:t>
            </a:r>
            <a:r>
              <a:rPr lang="en-US" altLang="zh-CN" sz="1600" b="1" dirty="0">
                <a:latin typeface="Consolas" panose="020B0609020204030204" pitchFamily="49" charset="0"/>
              </a:rPr>
              <a:t>RECEIVE_MESSAGE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dirty="0" err="1">
                <a:latin typeface="Consolas" panose="020B0609020204030204" pitchFamily="49" charset="0"/>
              </a:rPr>
              <a:t>ServerName</a:t>
            </a:r>
            <a:r>
              <a:rPr lang="en-US" altLang="zh-CN" sz="1600" dirty="0">
                <a:latin typeface="Consolas" panose="020B0609020204030204" pitchFamily="49" charset="0"/>
              </a:rPr>
              <a:t>)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    </a:t>
            </a:r>
            <a:r>
              <a:rPr lang="en-US" altLang="zh-CN" sz="1600" i="1" dirty="0">
                <a:latin typeface="Consolas" panose="020B0609020204030204" pitchFamily="49" charset="0"/>
              </a:rPr>
              <a:t>opcode</a:t>
            </a:r>
            <a:r>
              <a:rPr lang="en-US" altLang="zh-CN" sz="1600" dirty="0">
                <a:latin typeface="Consolas" panose="020B0609020204030204" pitchFamily="49" charset="0"/>
              </a:rPr>
              <a:t> &lt;- </a:t>
            </a:r>
            <a:r>
              <a:rPr lang="en-US" altLang="zh-CN" sz="1600" b="1" dirty="0">
                <a:latin typeface="Consolas" panose="020B0609020204030204" pitchFamily="49" charset="0"/>
              </a:rPr>
              <a:t>GET_OPCODE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i="1" dirty="0">
                <a:latin typeface="Consolas" panose="020B0609020204030204" pitchFamily="49" charset="0"/>
              </a:rPr>
              <a:t>request</a:t>
            </a:r>
            <a:r>
              <a:rPr lang="en-US" altLang="zh-CN" sz="1600" dirty="0">
                <a:latin typeface="Consolas" panose="020B0609020204030204" pitchFamily="49" charset="0"/>
              </a:rPr>
              <a:t>)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    </a:t>
            </a:r>
            <a:r>
              <a:rPr lang="en-US" altLang="zh-CN" sz="1600" i="1" dirty="0" err="1">
                <a:latin typeface="Consolas" panose="020B0609020204030204" pitchFamily="49" charset="0"/>
              </a:rPr>
              <a:t>arg</a:t>
            </a:r>
            <a:r>
              <a:rPr lang="en-US" altLang="zh-CN" sz="1600" dirty="0">
                <a:latin typeface="Consolas" panose="020B0609020204030204" pitchFamily="49" charset="0"/>
              </a:rPr>
              <a:t> &lt;- </a:t>
            </a:r>
            <a:r>
              <a:rPr lang="en-US" altLang="zh-CN" sz="1600" b="1" dirty="0">
                <a:latin typeface="Consolas" panose="020B0609020204030204" pitchFamily="49" charset="0"/>
              </a:rPr>
              <a:t>CONVERT2INTERNAL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b="1" dirty="0">
                <a:latin typeface="Consolas" panose="020B0609020204030204" pitchFamily="49" charset="0"/>
              </a:rPr>
              <a:t>GET_ARGUMENT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i="1" dirty="0">
                <a:latin typeface="Consolas" panose="020B0609020204030204" pitchFamily="49" charset="0"/>
              </a:rPr>
              <a:t>request</a:t>
            </a:r>
            <a:r>
              <a:rPr lang="en-US" altLang="zh-CN" sz="1600" dirty="0">
                <a:latin typeface="Consolas" panose="020B0609020204030204" pitchFamily="49" charset="0"/>
              </a:rPr>
              <a:t>))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    if </a:t>
            </a:r>
            <a:r>
              <a:rPr lang="en-US" altLang="zh-CN" sz="1600" i="1" dirty="0">
                <a:latin typeface="Consolas" panose="020B0609020204030204" pitchFamily="49" charset="0"/>
              </a:rPr>
              <a:t>opcode</a:t>
            </a:r>
            <a:r>
              <a:rPr lang="en-US" altLang="zh-CN" sz="1600" dirty="0">
                <a:latin typeface="Consolas" panose="020B0609020204030204" pitchFamily="49" charset="0"/>
              </a:rPr>
              <a:t> = "Get time" and (</a:t>
            </a:r>
            <a:r>
              <a:rPr lang="en-US" altLang="zh-CN" sz="1600" i="1" dirty="0" err="1">
                <a:latin typeface="Consolas" panose="020B0609020204030204" pitchFamily="49" charset="0"/>
              </a:rPr>
              <a:t>arg</a:t>
            </a:r>
            <a:r>
              <a:rPr lang="en-US" altLang="zh-CN" sz="1600" dirty="0">
                <a:latin typeface="Consolas" panose="020B0609020204030204" pitchFamily="49" charset="0"/>
              </a:rPr>
              <a:t> = SECONDS or </a:t>
            </a:r>
            <a:r>
              <a:rPr lang="en-US" altLang="zh-CN" sz="1600" i="1" dirty="0" err="1">
                <a:latin typeface="Consolas" panose="020B0609020204030204" pitchFamily="49" charset="0"/>
              </a:rPr>
              <a:t>arg</a:t>
            </a:r>
            <a:r>
              <a:rPr lang="en-US" altLang="zh-CN" sz="1600" dirty="0">
                <a:latin typeface="Consolas" panose="020B0609020204030204" pitchFamily="49" charset="0"/>
              </a:rPr>
              <a:t> = MINUTES) then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        </a:t>
            </a:r>
            <a:r>
              <a:rPr lang="en-US" altLang="zh-CN" sz="1600" i="1" dirty="0" err="1">
                <a:latin typeface="Consolas" panose="020B0609020204030204" pitchFamily="49" charset="0"/>
              </a:rPr>
              <a:t>retval</a:t>
            </a:r>
            <a:r>
              <a:rPr lang="en-US" altLang="zh-CN" sz="1600" dirty="0">
                <a:latin typeface="Consolas" panose="020B0609020204030204" pitchFamily="49" charset="0"/>
              </a:rPr>
              <a:t> &lt;- </a:t>
            </a:r>
            <a:r>
              <a:rPr lang="en-US" altLang="zh-CN" sz="1600" b="1" dirty="0">
                <a:solidFill>
                  <a:srgbClr val="0096FF"/>
                </a:solidFill>
                <a:latin typeface="Consolas" panose="020B0609020204030204" pitchFamily="49" charset="0"/>
              </a:rPr>
              <a:t>GET_TIME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i="1" dirty="0" err="1">
                <a:latin typeface="Consolas" panose="020B0609020204030204" pitchFamily="49" charset="0"/>
              </a:rPr>
              <a:t>arg</a:t>
            </a:r>
            <a:r>
              <a:rPr lang="en-US" altLang="zh-CN" sz="1600" dirty="0">
                <a:latin typeface="Consolas" panose="020B0609020204030204" pitchFamily="49" charset="0"/>
              </a:rPr>
              <a:t>)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        </a:t>
            </a:r>
            <a:r>
              <a:rPr lang="en-US" altLang="zh-CN" sz="1600" i="1" dirty="0">
                <a:latin typeface="Consolas" panose="020B0609020204030204" pitchFamily="49" charset="0"/>
              </a:rPr>
              <a:t>response</a:t>
            </a:r>
            <a:r>
              <a:rPr lang="en-US" altLang="zh-CN" sz="1600" dirty="0">
                <a:latin typeface="Consolas" panose="020B0609020204030204" pitchFamily="49" charset="0"/>
              </a:rPr>
              <a:t> &lt;- {"OK", </a:t>
            </a:r>
            <a:r>
              <a:rPr lang="en-US" altLang="zh-CN" sz="1600" b="1" dirty="0">
                <a:latin typeface="Consolas" panose="020B0609020204030204" pitchFamily="49" charset="0"/>
              </a:rPr>
              <a:t>CONVERT2EXTERNAL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i="1" dirty="0" err="1">
                <a:latin typeface="Consolas" panose="020B0609020204030204" pitchFamily="49" charset="0"/>
              </a:rPr>
              <a:t>retval</a:t>
            </a:r>
            <a:r>
              <a:rPr lang="en-US" altLang="zh-CN" sz="1600" dirty="0">
                <a:latin typeface="Consolas" panose="020B0609020204030204" pitchFamily="49" charset="0"/>
              </a:rPr>
              <a:t>)}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    else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        </a:t>
            </a:r>
            <a:r>
              <a:rPr lang="en-US" altLang="zh-CN" sz="1600" i="1" dirty="0">
                <a:latin typeface="Consolas" panose="020B0609020204030204" pitchFamily="49" charset="0"/>
              </a:rPr>
              <a:t>response</a:t>
            </a:r>
            <a:r>
              <a:rPr lang="en-US" altLang="zh-CN" sz="1600" dirty="0">
                <a:latin typeface="Consolas" panose="020B0609020204030204" pitchFamily="49" charset="0"/>
              </a:rPr>
              <a:t> &lt;- {"Bad request"}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    </a:t>
            </a:r>
            <a:r>
              <a:rPr lang="en-US" altLang="zh-CN" sz="1600" b="1" dirty="0">
                <a:latin typeface="Consolas" panose="020B0609020204030204" pitchFamily="49" charset="0"/>
              </a:rPr>
              <a:t>SEND_MESSAGE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dirty="0" err="1">
                <a:latin typeface="Consolas" panose="020B0609020204030204" pitchFamily="49" charset="0"/>
              </a:rPr>
              <a:t>ClientName</a:t>
            </a:r>
            <a:r>
              <a:rPr lang="en-US" altLang="zh-CN" sz="1600" dirty="0">
                <a:latin typeface="Consolas" panose="020B0609020204030204" pitchFamily="49" charset="0"/>
              </a:rPr>
              <a:t>, </a:t>
            </a:r>
            <a:r>
              <a:rPr lang="en-US" altLang="zh-CN" sz="1600" i="1" dirty="0">
                <a:latin typeface="Consolas" panose="020B0609020204030204" pitchFamily="49" charset="0"/>
              </a:rPr>
              <a:t>response</a:t>
            </a:r>
            <a:r>
              <a:rPr lang="en-US" altLang="zh-CN" sz="1600" dirty="0">
                <a:latin typeface="Consolas" panose="020B0609020204030204" pitchFamily="49" charset="0"/>
              </a:rPr>
              <a:t>)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377081" y="1150306"/>
            <a:ext cx="35525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Note: this code is not changed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10" name="直接箭头连接符 9"/>
          <p:cNvCxnSpPr/>
          <p:nvPr/>
        </p:nvCxnSpPr>
        <p:spPr>
          <a:xfrm flipH="1">
            <a:off x="5004049" y="1345332"/>
            <a:ext cx="360039" cy="1"/>
          </a:xfrm>
          <a:prstGeom prst="straightConnector1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6225061" y="1737310"/>
            <a:ext cx="24545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This is </a:t>
            </a:r>
            <a:r>
              <a:rPr lang="en-US" altLang="zh-CN" sz="2000" b="1" dirty="0">
                <a:solidFill>
                  <a:srgbClr val="C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stub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of server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14" name="直接箭头连接符 13"/>
          <p:cNvCxnSpPr/>
          <p:nvPr/>
        </p:nvCxnSpPr>
        <p:spPr>
          <a:xfrm>
            <a:off x="7452320" y="2137420"/>
            <a:ext cx="1" cy="337775"/>
          </a:xfrm>
          <a:prstGeom prst="straightConnector1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61437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What is inside a </a:t>
            </a:r>
            <a:r>
              <a:rPr kumimoji="1" lang="en-US" altLang="zh-CN" dirty="0">
                <a:solidFill>
                  <a:srgbClr val="0096FF"/>
                </a:solidFill>
              </a:rPr>
              <a:t>message</a:t>
            </a:r>
            <a:r>
              <a:rPr kumimoji="1" lang="en-US" altLang="zh-CN" dirty="0"/>
              <a:t>?</a:t>
            </a:r>
          </a:p>
          <a:p>
            <a:pPr lvl="1"/>
            <a:r>
              <a:rPr kumimoji="1" lang="en-US" altLang="zh-CN" dirty="0"/>
              <a:t>Service ID (e.g., function ID)</a:t>
            </a:r>
          </a:p>
          <a:p>
            <a:pPr lvl="1"/>
            <a:r>
              <a:rPr kumimoji="1" lang="en-US" altLang="zh-CN" dirty="0"/>
              <a:t>Service parameter (e.g., function parameter)</a:t>
            </a:r>
          </a:p>
          <a:p>
            <a:pPr lvl="1"/>
            <a:r>
              <a:rPr kumimoji="1" lang="en-US" altLang="zh-CN" dirty="0"/>
              <a:t>Using marshal / </a:t>
            </a:r>
            <a:r>
              <a:rPr kumimoji="1" lang="en-US" altLang="zh-CN" dirty="0" err="1"/>
              <a:t>unmarshal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9856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RPC Request 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/>
            <a:r>
              <a:rPr kumimoji="1" lang="en-US" altLang="zh-CN" dirty="0"/>
              <a:t>UDP header...</a:t>
            </a:r>
          </a:p>
          <a:p>
            <a:pPr lvl="2"/>
            <a:r>
              <a:rPr kumimoji="1" lang="en-US" altLang="zh-CN" dirty="0" err="1">
                <a:solidFill>
                  <a:srgbClr val="FF0000"/>
                </a:solidFill>
              </a:rPr>
              <a:t>Xid</a:t>
            </a:r>
            <a:endParaRPr kumimoji="1" lang="en-US" altLang="zh-CN" dirty="0">
              <a:solidFill>
                <a:srgbClr val="FF0000"/>
              </a:solidFill>
            </a:endParaRPr>
          </a:p>
          <a:p>
            <a:pPr lvl="2"/>
            <a:r>
              <a:rPr kumimoji="1" lang="en-US" altLang="zh-CN" dirty="0"/>
              <a:t>call/reply</a:t>
            </a:r>
          </a:p>
          <a:p>
            <a:pPr lvl="2"/>
            <a:r>
              <a:rPr kumimoji="1" lang="en-US" altLang="zh-CN" dirty="0" err="1"/>
              <a:t>rpc</a:t>
            </a:r>
            <a:r>
              <a:rPr kumimoji="1" lang="en-US" altLang="zh-CN" dirty="0"/>
              <a:t> version</a:t>
            </a:r>
          </a:p>
          <a:p>
            <a:pPr lvl="2"/>
            <a:r>
              <a:rPr kumimoji="1" lang="en-US" altLang="zh-CN" dirty="0">
                <a:solidFill>
                  <a:srgbClr val="FF0000"/>
                </a:solidFill>
              </a:rPr>
              <a:t>program #</a:t>
            </a:r>
          </a:p>
          <a:p>
            <a:pPr lvl="2"/>
            <a:r>
              <a:rPr kumimoji="1" lang="en-US" altLang="zh-CN" dirty="0"/>
              <a:t>program version</a:t>
            </a:r>
          </a:p>
          <a:p>
            <a:pPr lvl="2"/>
            <a:r>
              <a:rPr kumimoji="1" lang="en-US" altLang="zh-CN" dirty="0">
                <a:solidFill>
                  <a:srgbClr val="FF0000"/>
                </a:solidFill>
              </a:rPr>
              <a:t>procedure #</a:t>
            </a:r>
          </a:p>
          <a:p>
            <a:pPr lvl="2"/>
            <a:r>
              <a:rPr kumimoji="1" lang="en-US" altLang="zh-CN" dirty="0" err="1"/>
              <a:t>auth</a:t>
            </a:r>
            <a:r>
              <a:rPr kumimoji="1" lang="en-US" altLang="zh-CN" dirty="0"/>
              <a:t> stuff</a:t>
            </a:r>
          </a:p>
          <a:p>
            <a:pPr lvl="2"/>
            <a:r>
              <a:rPr kumimoji="1" lang="en-US" altLang="zh-CN" dirty="0"/>
              <a:t>arguments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14</a:t>
            </a:fld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355976" y="1777380"/>
            <a:ext cx="44644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X is short for "transaction"</a:t>
            </a:r>
          </a:p>
          <a:p>
            <a:r>
              <a:rPr kumimoji="1" lang="en-US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Client reply dispatch uses </a:t>
            </a:r>
            <a:r>
              <a:rPr kumimoji="1" lang="en-US" altLang="zh-CN" sz="2000" dirty="0" err="1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xid</a:t>
            </a:r>
            <a:endParaRPr kumimoji="1" lang="en-US" altLang="zh-CN" sz="2000" dirty="0"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  <a:p>
            <a:r>
              <a:rPr kumimoji="1" lang="en-US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Client remembers the </a:t>
            </a:r>
            <a:r>
              <a:rPr kumimoji="1" lang="en-US" altLang="zh-CN" sz="2000" dirty="0" err="1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xid</a:t>
            </a:r>
            <a:r>
              <a:rPr kumimoji="1" lang="en-US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 of each call</a:t>
            </a:r>
            <a:endParaRPr kumimoji="1" lang="zh-CN" altLang="en-US" sz="2000" dirty="0"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355976" y="3393494"/>
            <a:ext cx="4464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Server dispatch uses </a:t>
            </a:r>
            <a:r>
              <a:rPr kumimoji="1" lang="en-US" altLang="zh-CN" sz="2000" dirty="0" err="1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prog</a:t>
            </a:r>
            <a:r>
              <a:rPr kumimoji="1" lang="en-US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#, </a:t>
            </a:r>
            <a:r>
              <a:rPr kumimoji="1" lang="en-US" altLang="zh-CN" sz="2000" dirty="0" err="1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proc</a:t>
            </a:r>
            <a:r>
              <a:rPr kumimoji="1" lang="en-US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#</a:t>
            </a:r>
            <a:endParaRPr kumimoji="1" lang="zh-CN" altLang="en-US" sz="2000" dirty="0"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cxnSp>
        <p:nvCxnSpPr>
          <p:cNvPr id="8" name="直线箭头连接符 7"/>
          <p:cNvCxnSpPr/>
          <p:nvPr/>
        </p:nvCxnSpPr>
        <p:spPr>
          <a:xfrm>
            <a:off x="3635896" y="2005406"/>
            <a:ext cx="57606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直线箭头连接符 9"/>
          <p:cNvCxnSpPr/>
          <p:nvPr/>
        </p:nvCxnSpPr>
        <p:spPr>
          <a:xfrm>
            <a:off x="3635896" y="3289548"/>
            <a:ext cx="648072" cy="30003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直线箭头连接符 11"/>
          <p:cNvCxnSpPr/>
          <p:nvPr/>
        </p:nvCxnSpPr>
        <p:spPr>
          <a:xfrm flipV="1">
            <a:off x="3635896" y="3709595"/>
            <a:ext cx="648072" cy="30003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40647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RPC Reply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kumimoji="1" lang="en-US" altLang="zh-CN" dirty="0"/>
              <a:t>UDP header …</a:t>
            </a:r>
          </a:p>
          <a:p>
            <a:pPr lvl="2"/>
            <a:r>
              <a:rPr kumimoji="1" lang="en-US" altLang="zh-CN" dirty="0" err="1">
                <a:solidFill>
                  <a:srgbClr val="FF0000"/>
                </a:solidFill>
              </a:rPr>
              <a:t>Xid</a:t>
            </a:r>
            <a:endParaRPr kumimoji="1" lang="en-US" altLang="zh-CN" dirty="0">
              <a:solidFill>
                <a:srgbClr val="FF0000"/>
              </a:solidFill>
            </a:endParaRPr>
          </a:p>
          <a:p>
            <a:pPr lvl="2"/>
            <a:r>
              <a:rPr kumimoji="1" lang="en-US" altLang="zh-CN" dirty="0"/>
              <a:t>call/reply</a:t>
            </a:r>
          </a:p>
          <a:p>
            <a:pPr lvl="2"/>
            <a:r>
              <a:rPr kumimoji="1" lang="en-US" altLang="zh-CN" dirty="0">
                <a:solidFill>
                  <a:srgbClr val="FF0000"/>
                </a:solidFill>
              </a:rPr>
              <a:t>accepted</a:t>
            </a:r>
            <a:r>
              <a:rPr kumimoji="1" lang="en-US" altLang="zh-CN" dirty="0"/>
              <a:t>? (</a:t>
            </a:r>
            <a:r>
              <a:rPr kumimoji="1" lang="en-US" altLang="zh-CN" dirty="0" err="1"/>
              <a:t>vs</a:t>
            </a:r>
            <a:r>
              <a:rPr kumimoji="1" lang="en-US" altLang="zh-CN" dirty="0"/>
              <a:t> bad </a:t>
            </a:r>
            <a:r>
              <a:rPr kumimoji="1" lang="en-US" altLang="zh-CN" dirty="0" err="1"/>
              <a:t>rpc</a:t>
            </a:r>
            <a:r>
              <a:rPr kumimoji="1" lang="en-US" altLang="zh-CN" dirty="0"/>
              <a:t> version, or </a:t>
            </a:r>
            <a:r>
              <a:rPr kumimoji="1" lang="en-US" altLang="zh-CN" dirty="0" err="1"/>
              <a:t>auth</a:t>
            </a:r>
            <a:r>
              <a:rPr kumimoji="1" lang="en-US" altLang="zh-CN" dirty="0"/>
              <a:t> failure)</a:t>
            </a:r>
          </a:p>
          <a:p>
            <a:pPr lvl="2"/>
            <a:r>
              <a:rPr kumimoji="1" lang="en-US" altLang="zh-CN" dirty="0" err="1"/>
              <a:t>auth</a:t>
            </a:r>
            <a:r>
              <a:rPr kumimoji="1" lang="en-US" altLang="zh-CN" dirty="0"/>
              <a:t> stuff</a:t>
            </a:r>
          </a:p>
          <a:p>
            <a:pPr lvl="2"/>
            <a:r>
              <a:rPr kumimoji="1" lang="en-US" altLang="zh-CN" dirty="0">
                <a:solidFill>
                  <a:srgbClr val="FF0000"/>
                </a:solidFill>
              </a:rPr>
              <a:t>success</a:t>
            </a:r>
            <a:r>
              <a:rPr kumimoji="1" lang="en-US" altLang="zh-CN" dirty="0"/>
              <a:t>? (</a:t>
            </a:r>
            <a:r>
              <a:rPr kumimoji="1" lang="en-US" altLang="zh-CN" dirty="0" err="1"/>
              <a:t>vs</a:t>
            </a:r>
            <a:r>
              <a:rPr kumimoji="1" lang="en-US" altLang="zh-CN" dirty="0"/>
              <a:t> bad </a:t>
            </a:r>
            <a:r>
              <a:rPr kumimoji="1" lang="en-US" altLang="zh-CN" dirty="0" err="1"/>
              <a:t>prog</a:t>
            </a:r>
            <a:r>
              <a:rPr kumimoji="1" lang="en-US" altLang="zh-CN" dirty="0"/>
              <a:t>/</a:t>
            </a:r>
            <a:r>
              <a:rPr kumimoji="1" lang="en-US" altLang="zh-CN" dirty="0" err="1"/>
              <a:t>proc</a:t>
            </a:r>
            <a:r>
              <a:rPr kumimoji="1" lang="en-US" altLang="zh-CN" dirty="0"/>
              <a:t> #)</a:t>
            </a:r>
          </a:p>
          <a:p>
            <a:pPr lvl="2"/>
            <a:r>
              <a:rPr kumimoji="1" lang="en-US" altLang="zh-CN" dirty="0">
                <a:solidFill>
                  <a:srgbClr val="FF0000"/>
                </a:solidFill>
              </a:rPr>
              <a:t>results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55963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Marshal / </a:t>
            </a:r>
            <a:r>
              <a:rPr kumimoji="1" lang="en-US" altLang="zh-CN" dirty="0" err="1"/>
              <a:t>Unmarshal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057300"/>
            <a:ext cx="8229600" cy="4392488"/>
          </a:xfrm>
        </p:spPr>
        <p:txBody>
          <a:bodyPr>
            <a:normAutofit fontScale="92500"/>
          </a:bodyPr>
          <a:lstStyle/>
          <a:p>
            <a:r>
              <a:rPr kumimoji="1" lang="en-US" altLang="zh-CN" sz="2400" dirty="0"/>
              <a:t>Marshal</a:t>
            </a:r>
          </a:p>
          <a:p>
            <a:pPr lvl="1"/>
            <a:r>
              <a:rPr kumimoji="1" lang="en-US" altLang="zh-CN" sz="2000" dirty="0"/>
              <a:t>Convert an object into </a:t>
            </a:r>
            <a:r>
              <a:rPr kumimoji="1" lang="en-US" altLang="zh-CN" sz="2000" b="1" dirty="0">
                <a:solidFill>
                  <a:srgbClr val="0096FF"/>
                </a:solidFill>
              </a:rPr>
              <a:t>an array of bytes</a:t>
            </a:r>
            <a:r>
              <a:rPr kumimoji="1" lang="en-US" altLang="zh-CN" sz="2000" dirty="0"/>
              <a:t> with enough annotation so that the </a:t>
            </a:r>
            <a:r>
              <a:rPr kumimoji="1" lang="en-US" altLang="zh-CN" sz="2000" dirty="0" err="1"/>
              <a:t>unmarshall</a:t>
            </a:r>
            <a:r>
              <a:rPr kumimoji="1" lang="en-US" altLang="zh-CN" sz="2000" dirty="0"/>
              <a:t> procedure can convert it back into an object</a:t>
            </a:r>
          </a:p>
          <a:p>
            <a:r>
              <a:rPr kumimoji="1" lang="en-US" altLang="zh-CN" sz="2400" dirty="0"/>
              <a:t>Serialization is not easy</a:t>
            </a:r>
          </a:p>
          <a:p>
            <a:pPr lvl="1"/>
            <a:r>
              <a:rPr kumimoji="1" lang="en-US" altLang="zh-CN" sz="2000" dirty="0"/>
              <a:t>E.g., </a:t>
            </a:r>
            <a:r>
              <a:rPr kumimoji="1" lang="en-US" altLang="zh-CN" sz="2000" b="1" dirty="0"/>
              <a:t>big endian </a:t>
            </a:r>
            <a:r>
              <a:rPr kumimoji="1" lang="en-US" altLang="zh-CN" sz="2000" dirty="0"/>
              <a:t>VS. </a:t>
            </a:r>
            <a:r>
              <a:rPr kumimoji="1" lang="en-US" altLang="zh-CN" sz="2000" b="1" dirty="0"/>
              <a:t>little endian</a:t>
            </a:r>
          </a:p>
          <a:p>
            <a:pPr lvl="2"/>
            <a:r>
              <a:rPr kumimoji="1" lang="en-US" altLang="zh-CN" sz="1800" dirty="0"/>
              <a:t>Big endian on network</a:t>
            </a:r>
          </a:p>
          <a:p>
            <a:pPr lvl="2"/>
            <a:r>
              <a:rPr kumimoji="1" lang="en-US" altLang="zh-CN" sz="1800" dirty="0"/>
              <a:t>Two functions: </a:t>
            </a:r>
            <a:r>
              <a:rPr kumimoji="1" lang="en-US" altLang="zh-CN" sz="1800" dirty="0" err="1"/>
              <a:t>htons</a:t>
            </a:r>
            <a:r>
              <a:rPr kumimoji="1" lang="en-US" altLang="zh-CN" sz="1800" dirty="0"/>
              <a:t>(), </a:t>
            </a:r>
            <a:r>
              <a:rPr kumimoji="1" lang="en-US" altLang="zh-CN" sz="1800" dirty="0" err="1"/>
              <a:t>ntohs</a:t>
            </a:r>
            <a:r>
              <a:rPr kumimoji="1" lang="en-US" altLang="zh-CN" sz="1800" dirty="0"/>
              <a:t>()</a:t>
            </a:r>
          </a:p>
          <a:p>
            <a:pPr lvl="1"/>
            <a:r>
              <a:rPr kumimoji="1" lang="en-US" altLang="zh-CN" sz="2200" dirty="0"/>
              <a:t>Using </a:t>
            </a:r>
            <a:r>
              <a:rPr kumimoji="1" lang="en-US" altLang="zh-CN" sz="2200" b="1" dirty="0"/>
              <a:t>IEEE 754</a:t>
            </a:r>
            <a:r>
              <a:rPr kumimoji="1" lang="en-US" altLang="zh-CN" sz="2200" dirty="0"/>
              <a:t> or not?</a:t>
            </a:r>
          </a:p>
          <a:p>
            <a:pPr lvl="1"/>
            <a:r>
              <a:rPr kumimoji="1" lang="en-US" altLang="zh-CN" sz="2000" dirty="0"/>
              <a:t>What about an array?</a:t>
            </a:r>
          </a:p>
          <a:p>
            <a:pPr lvl="1"/>
            <a:r>
              <a:rPr kumimoji="1" lang="en-US" altLang="zh-CN" sz="2000" dirty="0"/>
              <a:t>What about a pointer?</a:t>
            </a:r>
            <a:endParaRPr kumimoji="1" lang="zh-CN" altLang="en-US" sz="20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16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4168" y="2785492"/>
            <a:ext cx="2260600" cy="187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872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Automatic Stub Generation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n-US" sz="2400" dirty="0"/>
              <a:t>Generate stubs from an </a:t>
            </a:r>
            <a:r>
              <a:rPr lang="en-US" sz="2400" b="1" u="sng" dirty="0"/>
              <a:t>interface specification</a:t>
            </a:r>
          </a:p>
          <a:p>
            <a:pPr lvl="1">
              <a:defRPr/>
            </a:pPr>
            <a:r>
              <a:rPr lang="en-US" dirty="0"/>
              <a:t>Tool to look at argument and return types</a:t>
            </a:r>
          </a:p>
          <a:p>
            <a:pPr lvl="1">
              <a:defRPr/>
            </a:pPr>
            <a:r>
              <a:rPr lang="en-US" dirty="0"/>
              <a:t>Generate </a:t>
            </a:r>
            <a:r>
              <a:rPr lang="en-US" dirty="0">
                <a:solidFill>
                  <a:srgbClr val="0096FF"/>
                </a:solidFill>
              </a:rPr>
              <a:t>marshal</a:t>
            </a:r>
            <a:r>
              <a:rPr lang="en-US" dirty="0"/>
              <a:t> and </a:t>
            </a:r>
            <a:r>
              <a:rPr lang="en-US" dirty="0" err="1">
                <a:solidFill>
                  <a:srgbClr val="0096FF"/>
                </a:solidFill>
              </a:rPr>
              <a:t>unmarshal</a:t>
            </a:r>
            <a:r>
              <a:rPr lang="en-US" dirty="0"/>
              <a:t> code</a:t>
            </a:r>
          </a:p>
          <a:p>
            <a:pPr lvl="1">
              <a:defRPr/>
            </a:pPr>
            <a:r>
              <a:rPr lang="en-US" dirty="0"/>
              <a:t>Generate stub procedures</a:t>
            </a:r>
          </a:p>
          <a:p>
            <a:pPr lvl="1">
              <a:defRPr/>
            </a:pPr>
            <a:r>
              <a:rPr lang="en-US" dirty="0"/>
              <a:t>Saves programming (thus less error)</a:t>
            </a:r>
          </a:p>
          <a:p>
            <a:pPr lvl="1">
              <a:defRPr/>
            </a:pPr>
            <a:r>
              <a:rPr lang="en-US" dirty="0"/>
              <a:t>Ensures agreement on argument types</a:t>
            </a:r>
          </a:p>
          <a:p>
            <a:pPr lvl="2">
              <a:defRPr/>
            </a:pPr>
            <a:r>
              <a:rPr lang="en-US" dirty="0"/>
              <a:t>E.g., consistent function ID</a:t>
            </a:r>
          </a:p>
        </p:txBody>
      </p:sp>
      <p:sp>
        <p:nvSpPr>
          <p:cNvPr id="3789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334BBFA9-A866-1A4C-B36B-B239E762149D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17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94090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RPC System Components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40000"/>
              </a:lnSpc>
            </a:pPr>
            <a:r>
              <a:rPr kumimoji="1" lang="en-US" altLang="zh-CN" sz="2000" dirty="0"/>
              <a:t>1. Standards for wire format of RPC message and data types</a:t>
            </a:r>
          </a:p>
          <a:p>
            <a:pPr>
              <a:lnSpc>
                <a:spcPct val="140000"/>
              </a:lnSpc>
            </a:pPr>
            <a:r>
              <a:rPr kumimoji="1" lang="en-US" altLang="zh-CN" sz="2000" dirty="0"/>
              <a:t>2. Library of routines to marshal / </a:t>
            </a:r>
            <a:r>
              <a:rPr kumimoji="1" lang="en-US" altLang="zh-CN" sz="2000" dirty="0" err="1"/>
              <a:t>unmarshal</a:t>
            </a:r>
            <a:r>
              <a:rPr kumimoji="1" lang="en-US" altLang="zh-CN" sz="2000" dirty="0"/>
              <a:t> data</a:t>
            </a:r>
          </a:p>
          <a:p>
            <a:pPr>
              <a:lnSpc>
                <a:spcPct val="140000"/>
              </a:lnSpc>
            </a:pPr>
            <a:r>
              <a:rPr kumimoji="1" lang="en-US" altLang="zh-CN" sz="2000" dirty="0"/>
              <a:t>3. Stub generator, or RPC compiler, to produce "stubs"</a:t>
            </a:r>
          </a:p>
          <a:p>
            <a:pPr lvl="1">
              <a:lnSpc>
                <a:spcPct val="140000"/>
              </a:lnSpc>
            </a:pPr>
            <a:r>
              <a:rPr kumimoji="1" lang="en-US" altLang="zh-CN" sz="2000" dirty="0"/>
              <a:t>For client: marshal arguments, call, wait, </a:t>
            </a:r>
            <a:r>
              <a:rPr kumimoji="1" lang="en-US" altLang="zh-CN" sz="2000" dirty="0" err="1"/>
              <a:t>unmarshal</a:t>
            </a:r>
            <a:r>
              <a:rPr kumimoji="1" lang="en-US" altLang="zh-CN" sz="2000" dirty="0"/>
              <a:t> reply</a:t>
            </a:r>
          </a:p>
          <a:p>
            <a:pPr lvl="1">
              <a:lnSpc>
                <a:spcPct val="140000"/>
              </a:lnSpc>
            </a:pPr>
            <a:r>
              <a:rPr kumimoji="1" lang="en-US" altLang="zh-CN" sz="2000" dirty="0"/>
              <a:t>For server: </a:t>
            </a:r>
            <a:r>
              <a:rPr kumimoji="1" lang="en-US" altLang="zh-CN" sz="2000" dirty="0" err="1"/>
              <a:t>unmarshal</a:t>
            </a:r>
            <a:r>
              <a:rPr kumimoji="1" lang="en-US" altLang="zh-CN" sz="2000" dirty="0"/>
              <a:t> arguments, call real function, marshal reply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6355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RPC System Components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40000"/>
              </a:lnSpc>
            </a:pPr>
            <a:r>
              <a:rPr kumimoji="1" lang="en-US" altLang="zh-CN" sz="2400" dirty="0"/>
              <a:t>4. Server framework:</a:t>
            </a:r>
          </a:p>
          <a:p>
            <a:pPr lvl="1">
              <a:lnSpc>
                <a:spcPct val="140000"/>
              </a:lnSpc>
            </a:pPr>
            <a:r>
              <a:rPr kumimoji="1" lang="en-US" altLang="zh-CN" sz="2000" dirty="0"/>
              <a:t>Dispatch each call message to correct server stub</a:t>
            </a:r>
          </a:p>
          <a:p>
            <a:pPr>
              <a:lnSpc>
                <a:spcPct val="140000"/>
              </a:lnSpc>
            </a:pPr>
            <a:r>
              <a:rPr kumimoji="1" lang="en-US" altLang="zh-CN" sz="2400" dirty="0"/>
              <a:t>5. Client framework:</a:t>
            </a:r>
          </a:p>
          <a:p>
            <a:pPr lvl="1">
              <a:lnSpc>
                <a:spcPct val="140000"/>
              </a:lnSpc>
            </a:pPr>
            <a:r>
              <a:rPr kumimoji="1" lang="en-US" altLang="zh-CN" sz="2000" dirty="0"/>
              <a:t>Give each reply to correct waiting thread / callback</a:t>
            </a:r>
          </a:p>
          <a:p>
            <a:pPr>
              <a:lnSpc>
                <a:spcPct val="140000"/>
              </a:lnSpc>
            </a:pPr>
            <a:r>
              <a:rPr kumimoji="1" lang="en-US" altLang="zh-CN" sz="2400" dirty="0"/>
              <a:t>6. Binding: how does client find the right server? </a:t>
            </a:r>
            <a:endParaRPr kumimoji="1" lang="zh-CN" altLang="en-US" sz="2400" dirty="0"/>
          </a:p>
          <a:p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864852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Client Framework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kumimoji="1" lang="en-US" altLang="zh-CN" sz="2800" dirty="0"/>
              <a:t>Keeps track of outstanding requests</a:t>
            </a:r>
          </a:p>
          <a:p>
            <a:pPr lvl="1">
              <a:lnSpc>
                <a:spcPct val="120000"/>
              </a:lnSpc>
            </a:pPr>
            <a:r>
              <a:rPr kumimoji="1" lang="en-US" altLang="zh-CN" sz="2400" dirty="0"/>
              <a:t>For each, </a:t>
            </a:r>
            <a:r>
              <a:rPr kumimoji="1" lang="en-US" altLang="zh-CN" sz="2400" dirty="0" err="1">
                <a:solidFill>
                  <a:srgbClr val="0096FF"/>
                </a:solidFill>
              </a:rPr>
              <a:t>xid</a:t>
            </a:r>
            <a:r>
              <a:rPr kumimoji="1" lang="en-US" altLang="zh-CN" sz="2400" dirty="0"/>
              <a:t> and caller's thread / callback</a:t>
            </a:r>
          </a:p>
          <a:p>
            <a:pPr>
              <a:lnSpc>
                <a:spcPct val="120000"/>
              </a:lnSpc>
            </a:pPr>
            <a:r>
              <a:rPr kumimoji="1" lang="en-US" altLang="zh-CN" sz="2800" dirty="0"/>
              <a:t>Matches replies to caller</a:t>
            </a:r>
          </a:p>
          <a:p>
            <a:pPr>
              <a:lnSpc>
                <a:spcPct val="120000"/>
              </a:lnSpc>
            </a:pPr>
            <a:r>
              <a:rPr kumimoji="1" lang="en-US" altLang="zh-CN" sz="2800" dirty="0"/>
              <a:t>Might be multiple callers using one socket</a:t>
            </a:r>
          </a:p>
          <a:p>
            <a:pPr>
              <a:lnSpc>
                <a:spcPct val="120000"/>
              </a:lnSpc>
            </a:pPr>
            <a:r>
              <a:rPr kumimoji="1" lang="en-US" altLang="zh-CN" sz="2800" dirty="0"/>
              <a:t>Usually handles </a:t>
            </a:r>
            <a:r>
              <a:rPr kumimoji="1" lang="en-US" altLang="zh-CN" sz="2800" b="1" u="sng" dirty="0"/>
              <a:t>timing out</a:t>
            </a:r>
            <a:r>
              <a:rPr kumimoji="1" lang="en-US" altLang="zh-CN" sz="2800" dirty="0"/>
              <a:t> and retransmitting</a:t>
            </a:r>
            <a:endParaRPr kumimoji="1" lang="zh-CN" altLang="en-US" sz="28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42569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Server Framework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zh-CN" dirty="0"/>
              <a:t>Type-1: Create a </a:t>
            </a:r>
            <a:r>
              <a:rPr kumimoji="1" lang="en-US" altLang="zh-CN" dirty="0">
                <a:solidFill>
                  <a:srgbClr val="0096FF"/>
                </a:solidFill>
              </a:rPr>
              <a:t>new thread </a:t>
            </a:r>
            <a:r>
              <a:rPr kumimoji="1" lang="en-US" altLang="zh-CN" dirty="0"/>
              <a:t>per request</a:t>
            </a:r>
          </a:p>
          <a:p>
            <a:pPr lvl="1"/>
            <a:r>
              <a:rPr kumimoji="1" lang="en-US" altLang="zh-CN" dirty="0"/>
              <a:t>Master thread reads socket[s]</a:t>
            </a:r>
          </a:p>
          <a:p>
            <a:r>
              <a:rPr kumimoji="1" lang="en-US" altLang="zh-CN" dirty="0"/>
              <a:t>Type-2: Use a </a:t>
            </a:r>
            <a:r>
              <a:rPr kumimoji="1" lang="en-US" altLang="zh-CN" dirty="0">
                <a:solidFill>
                  <a:srgbClr val="0096FF"/>
                </a:solidFill>
              </a:rPr>
              <a:t>fixed pool </a:t>
            </a:r>
            <a:r>
              <a:rPr kumimoji="1" lang="en-US" altLang="zh-CN" dirty="0"/>
              <a:t>of threads</a:t>
            </a:r>
          </a:p>
          <a:p>
            <a:pPr lvl="1"/>
            <a:r>
              <a:rPr kumimoji="1" lang="en-US" altLang="zh-CN" dirty="0"/>
              <a:t>Use a queue if too many requests </a:t>
            </a:r>
          </a:p>
          <a:p>
            <a:pPr lvl="1"/>
            <a:r>
              <a:rPr kumimoji="1" lang="en-US" altLang="zh-CN" dirty="0"/>
              <a:t>E.g., NFS server</a:t>
            </a:r>
          </a:p>
          <a:p>
            <a:r>
              <a:rPr kumimoji="1" lang="en-US" altLang="zh-CN" dirty="0"/>
              <a:t>Type-3: Just </a:t>
            </a:r>
            <a:r>
              <a:rPr kumimoji="1" lang="en-US" altLang="zh-CN" dirty="0">
                <a:solidFill>
                  <a:srgbClr val="0096FF"/>
                </a:solidFill>
              </a:rPr>
              <a:t>one thread </a:t>
            </a:r>
            <a:r>
              <a:rPr kumimoji="1" lang="en-US" altLang="zh-CN" dirty="0"/>
              <a:t>for </a:t>
            </a:r>
            <a:r>
              <a:rPr kumimoji="1" lang="en-US" altLang="zh-CN" b="1" dirty="0"/>
              <a:t>serial execution</a:t>
            </a:r>
          </a:p>
          <a:p>
            <a:pPr lvl="1"/>
            <a:r>
              <a:rPr kumimoji="1" lang="en-US" altLang="zh-CN" dirty="0"/>
              <a:t>Simplifies concurrency, e.g., the X server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16200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800" dirty="0"/>
              <a:t>Key feature: support for concurrent RPCs</a:t>
            </a:r>
          </a:p>
          <a:p>
            <a:pPr lvl="1"/>
            <a:r>
              <a:rPr kumimoji="1" lang="en-US" altLang="zh-CN" sz="2400" dirty="0"/>
              <a:t>If one RPC takes multiple blocking steps, can the server serve another one in the meantime?</a:t>
            </a:r>
          </a:p>
          <a:p>
            <a:pPr lvl="2"/>
            <a:r>
              <a:rPr kumimoji="1" lang="en-US" altLang="zh-CN" dirty="0"/>
              <a:t>For example, DNS service routine itself is an RPC client</a:t>
            </a:r>
          </a:p>
          <a:p>
            <a:pPr lvl="1"/>
            <a:r>
              <a:rPr kumimoji="1" lang="en-US" altLang="zh-CN" sz="2400" dirty="0"/>
              <a:t>May also avoid deadlock if one sends RPC to itself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22</a:t>
            </a:fld>
            <a:endParaRPr lang="zh-CN" altLang="en-US"/>
          </a:p>
        </p:txBody>
      </p:sp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/>
          <a:p>
            <a:r>
              <a:rPr kumimoji="1" lang="en-US" altLang="zh-CN" dirty="0"/>
              <a:t>Concurrent RPC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605501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Client &amp; Server</a:t>
            </a:r>
            <a:r>
              <a:rPr lang="zh-CN" altLang="en-US" dirty="0"/>
              <a:t> </a:t>
            </a:r>
            <a:r>
              <a:rPr lang="en-US" altLang="zh-CN" dirty="0"/>
              <a:t>(C/S</a:t>
            </a:r>
            <a:r>
              <a:rPr lang="zh-CN" altLang="en-US" dirty="0"/>
              <a:t> </a:t>
            </a:r>
            <a:r>
              <a:rPr lang="en-US" altLang="zh-CN" dirty="0"/>
              <a:t>Model)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Enforced modularity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201686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069108"/>
            <a:ext cx="7315200" cy="245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0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Client/Service Organization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27651" name="内容占位符 2"/>
          <p:cNvSpPr>
            <a:spLocks noGrp="1"/>
          </p:cNvSpPr>
          <p:nvPr>
            <p:ph idx="1"/>
          </p:nvPr>
        </p:nvSpPr>
        <p:spPr>
          <a:xfrm>
            <a:off x="457200" y="1117306"/>
            <a:ext cx="8305800" cy="1884209"/>
          </a:xfrm>
        </p:spPr>
        <p:txBody>
          <a:bodyPr>
            <a:normAutofit/>
          </a:bodyPr>
          <a:lstStyle/>
          <a:p>
            <a:r>
              <a:rPr lang="en-US" altLang="zh-CN" sz="2400" dirty="0">
                <a:ea typeface="MS PGothic" charset="0"/>
              </a:rPr>
              <a:t>Limit interactions to explicit messages</a:t>
            </a:r>
          </a:p>
          <a:p>
            <a:pPr lvl="1"/>
            <a:r>
              <a:rPr lang="en-US" altLang="zh-CN" sz="2000" dirty="0">
                <a:ea typeface="MS PGothic" charset="0"/>
              </a:rPr>
              <a:t>Client: request; service: response or reply</a:t>
            </a:r>
          </a:p>
          <a:p>
            <a:pPr lvl="1"/>
            <a:r>
              <a:rPr lang="en-US" altLang="zh-CN" sz="2000" dirty="0">
                <a:ea typeface="MS PGothic" charset="0"/>
              </a:rPr>
              <a:t>On different computers, connected by a wire</a:t>
            </a:r>
          </a:p>
          <a:p>
            <a:pPr lvl="2"/>
            <a:r>
              <a:rPr lang="en-US" altLang="zh-CN" sz="1800" dirty="0">
                <a:ea typeface="MS PGothic" charset="0"/>
              </a:rPr>
              <a:t>Chap 5 will explain how to get them into one computer</a:t>
            </a:r>
            <a:endParaRPr lang="zh-CN" altLang="en-US" sz="1800" dirty="0">
              <a:ea typeface="MS PGothic" charset="0"/>
            </a:endParaRPr>
          </a:p>
        </p:txBody>
      </p:sp>
      <p:sp>
        <p:nvSpPr>
          <p:cNvPr id="27652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B7432BF3-3A85-3C4D-B384-DFE7B4680FF7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24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96644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C/S Model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28674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ea typeface="MS PGothic" charset="0"/>
              </a:rPr>
              <a:t>Client/Service model</a:t>
            </a:r>
          </a:p>
          <a:p>
            <a:pPr lvl="1"/>
            <a:r>
              <a:rPr lang="en-US" altLang="zh-CN" dirty="0">
                <a:ea typeface="MS PGothic" charset="0"/>
              </a:rPr>
              <a:t>Separates functions (</a:t>
            </a:r>
            <a:r>
              <a:rPr lang="en-US" altLang="zh-CN" b="1" dirty="0">
                <a:ea typeface="MS PGothic" charset="0"/>
              </a:rPr>
              <a:t>abstraction</a:t>
            </a:r>
            <a:r>
              <a:rPr lang="en-US" altLang="zh-CN" dirty="0">
                <a:ea typeface="MS PGothic" charset="0"/>
              </a:rPr>
              <a:t>)</a:t>
            </a:r>
          </a:p>
          <a:p>
            <a:pPr lvl="1"/>
            <a:r>
              <a:rPr lang="en-US" altLang="zh-CN" dirty="0">
                <a:ea typeface="MS PGothic" charset="0"/>
              </a:rPr>
              <a:t>Enforces that separation (</a:t>
            </a:r>
            <a:r>
              <a:rPr lang="en-US" altLang="zh-CN" b="1" dirty="0">
                <a:ea typeface="MS PGothic" charset="0"/>
              </a:rPr>
              <a:t>enforced modularity</a:t>
            </a:r>
            <a:r>
              <a:rPr lang="en-US" altLang="zh-CN" dirty="0">
                <a:ea typeface="MS PGothic" charset="0"/>
              </a:rPr>
              <a:t>)</a:t>
            </a:r>
          </a:p>
          <a:p>
            <a:pPr lvl="1"/>
            <a:r>
              <a:rPr lang="en-US" altLang="zh-CN" dirty="0">
                <a:ea typeface="MS PGothic" charset="0"/>
              </a:rPr>
              <a:t>Reduce </a:t>
            </a:r>
            <a:r>
              <a:rPr lang="en-US" altLang="zh-CN" u="sng" dirty="0">
                <a:ea typeface="MS PGothic" charset="0"/>
              </a:rPr>
              <a:t>fate sharing</a:t>
            </a:r>
            <a:r>
              <a:rPr lang="en-US" altLang="zh-CN" dirty="0">
                <a:ea typeface="MS PGothic" charset="0"/>
              </a:rPr>
              <a:t> but </a:t>
            </a:r>
            <a:r>
              <a:rPr lang="en-US" altLang="zh-CN" b="1" dirty="0">
                <a:solidFill>
                  <a:srgbClr val="0096FF"/>
                </a:solidFill>
                <a:ea typeface="MS PGothic" charset="0"/>
              </a:rPr>
              <a:t>not</a:t>
            </a:r>
            <a:r>
              <a:rPr lang="en-US" altLang="zh-CN" dirty="0">
                <a:ea typeface="MS PGothic" charset="0"/>
              </a:rPr>
              <a:t> eliminate it</a:t>
            </a:r>
          </a:p>
        </p:txBody>
      </p:sp>
      <p:sp>
        <p:nvSpPr>
          <p:cNvPr id="28675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5F2CE3A0-904E-D249-8E8C-AF05A8A456B4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25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6898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Multiple Clients and Services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30722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sz="2800" dirty="0">
                <a:ea typeface="MS PGothic" charset="0"/>
              </a:rPr>
              <a:t>One services can work for multiple clients</a:t>
            </a:r>
          </a:p>
          <a:p>
            <a:pPr lvl="1"/>
            <a:r>
              <a:rPr lang="en-US" altLang="zh-CN" dirty="0">
                <a:ea typeface="MS PGothic" charset="0"/>
              </a:rPr>
              <a:t>E.g.,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one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file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server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for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multiple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clients</a:t>
            </a:r>
          </a:p>
          <a:p>
            <a:r>
              <a:rPr lang="en-US" altLang="zh-CN" sz="2800" dirty="0">
                <a:ea typeface="MS PGothic" charset="0"/>
              </a:rPr>
              <a:t>One client can use several services</a:t>
            </a:r>
          </a:p>
          <a:p>
            <a:pPr lvl="1"/>
            <a:r>
              <a:rPr lang="en-US" altLang="zh-CN" dirty="0">
                <a:ea typeface="MS PGothic" charset="0"/>
              </a:rPr>
              <a:t>E.g.,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one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client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can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connect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to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multiple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file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servers</a:t>
            </a:r>
          </a:p>
          <a:p>
            <a:r>
              <a:rPr lang="en-US" altLang="zh-CN" sz="2800" dirty="0">
                <a:ea typeface="MS PGothic" charset="0"/>
              </a:rPr>
              <a:t>One module can be both a client and a service</a:t>
            </a:r>
          </a:p>
          <a:p>
            <a:pPr lvl="1"/>
            <a:r>
              <a:rPr lang="en-US" altLang="zh-CN" sz="2400" dirty="0">
                <a:ea typeface="MS PGothic" charset="0"/>
              </a:rPr>
              <a:t>E.g.,</a:t>
            </a:r>
            <a:r>
              <a:rPr lang="zh-CN" altLang="en-US" sz="2400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p</a:t>
            </a:r>
            <a:r>
              <a:rPr lang="en-US" altLang="zh-CN" sz="2400" dirty="0">
                <a:ea typeface="MS PGothic" charset="0"/>
              </a:rPr>
              <a:t>rinter as a service for printing request,</a:t>
            </a:r>
            <a:r>
              <a:rPr lang="zh-CN" altLang="en-US" sz="2400" dirty="0">
                <a:ea typeface="MS PGothic" charset="0"/>
              </a:rPr>
              <a:t> </a:t>
            </a:r>
            <a:r>
              <a:rPr lang="en-US" altLang="zh-CN" sz="2400" dirty="0">
                <a:ea typeface="MS PGothic" charset="0"/>
              </a:rPr>
              <a:t>while</a:t>
            </a:r>
            <a:r>
              <a:rPr lang="zh-CN" altLang="en-US" sz="2400" dirty="0">
                <a:ea typeface="MS PGothic" charset="0"/>
              </a:rPr>
              <a:t> </a:t>
            </a:r>
            <a:r>
              <a:rPr lang="en-US" altLang="zh-CN" sz="2400" dirty="0">
                <a:ea typeface="MS PGothic" charset="0"/>
              </a:rPr>
              <a:t>also</a:t>
            </a:r>
            <a:r>
              <a:rPr lang="zh-CN" altLang="en-US" sz="2400" dirty="0">
                <a:ea typeface="MS PGothic" charset="0"/>
              </a:rPr>
              <a:t> </a:t>
            </a:r>
            <a:r>
              <a:rPr lang="en-US" altLang="zh-CN" sz="2400" dirty="0">
                <a:ea typeface="MS PGothic" charset="0"/>
              </a:rPr>
              <a:t>as</a:t>
            </a:r>
            <a:r>
              <a:rPr lang="zh-CN" altLang="en-US" sz="2400" dirty="0">
                <a:ea typeface="MS PGothic" charset="0"/>
              </a:rPr>
              <a:t> </a:t>
            </a:r>
            <a:r>
              <a:rPr lang="en-US" altLang="zh-CN" sz="2400" dirty="0">
                <a:ea typeface="MS PGothic" charset="0"/>
              </a:rPr>
              <a:t>a client of the file service</a:t>
            </a:r>
            <a:endParaRPr lang="zh-CN" altLang="en-US" sz="2400" dirty="0">
              <a:ea typeface="MS PGothic" charset="0"/>
            </a:endParaRPr>
          </a:p>
        </p:txBody>
      </p:sp>
      <p:sp>
        <p:nvSpPr>
          <p:cNvPr id="30723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6A3EA57F-8456-BD40-AF0D-718D5B579773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26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90384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Trusted Intermediaries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27650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rmAutofit/>
          </a:bodyPr>
          <a:lstStyle/>
          <a:p>
            <a:r>
              <a:rPr lang="en-US" altLang="zh-CN" sz="2000" b="1" dirty="0">
                <a:ea typeface="MS PGothic" charset="0"/>
              </a:rPr>
              <a:t>Service as trusted 3</a:t>
            </a:r>
            <a:r>
              <a:rPr lang="en-US" altLang="zh-CN" sz="2000" b="1" baseline="30000" dirty="0">
                <a:ea typeface="MS PGothic" charset="0"/>
              </a:rPr>
              <a:t>rd</a:t>
            </a:r>
            <a:r>
              <a:rPr lang="en-US" altLang="zh-CN" sz="2000" b="1" dirty="0">
                <a:ea typeface="MS PGothic" charset="0"/>
              </a:rPr>
              <a:t> party</a:t>
            </a:r>
          </a:p>
          <a:p>
            <a:pPr lvl="1"/>
            <a:r>
              <a:rPr lang="en-US" altLang="zh-CN" sz="1800" dirty="0">
                <a:ea typeface="MS PGothic" charset="0"/>
              </a:rPr>
              <a:t>Run critical procedures as a service</a:t>
            </a:r>
          </a:p>
          <a:p>
            <a:pPr lvl="1"/>
            <a:r>
              <a:rPr lang="en-US" altLang="zh-CN" sz="1800" dirty="0">
                <a:ea typeface="MS PGothic" charset="0"/>
              </a:rPr>
              <a:t>E.g., a file service to keep clients' file distinct, email service</a:t>
            </a:r>
          </a:p>
          <a:p>
            <a:pPr lvl="1"/>
            <a:r>
              <a:rPr lang="en-US" altLang="zh-CN" sz="1800" dirty="0">
                <a:ea typeface="MS PGothic" charset="0"/>
              </a:rPr>
              <a:t>Enforces modularity among multiple clients</a:t>
            </a:r>
          </a:p>
          <a:p>
            <a:pPr lvl="1"/>
            <a:r>
              <a:rPr lang="en-US" altLang="zh-CN" sz="1800" dirty="0">
                <a:ea typeface="MS PGothic" charset="0"/>
              </a:rPr>
              <a:t>Ensures that a fault in one client has limited effect on another client</a:t>
            </a:r>
          </a:p>
          <a:p>
            <a:r>
              <a:rPr lang="en-US" altLang="zh-CN" sz="2000" b="1" dirty="0">
                <a:ea typeface="MS PGothic" charset="0"/>
              </a:rPr>
              <a:t>Thin client computing</a:t>
            </a:r>
            <a:r>
              <a:rPr lang="en-US" altLang="zh-CN" sz="2000" dirty="0">
                <a:ea typeface="MS PGothic" charset="0"/>
              </a:rPr>
              <a:t> (the ultimate version of C/S?)</a:t>
            </a:r>
          </a:p>
          <a:p>
            <a:pPr lvl="1"/>
            <a:r>
              <a:rPr lang="en-US" altLang="zh-CN" sz="1800" dirty="0">
                <a:ea typeface="MS PGothic" charset="0"/>
              </a:rPr>
              <a:t>Simplify clients by having the trusted intermediary provide most functions</a:t>
            </a:r>
          </a:p>
          <a:p>
            <a:pPr lvl="1"/>
            <a:r>
              <a:rPr lang="en-US" altLang="zh-CN" sz="1800" dirty="0">
                <a:ea typeface="MS PGothic" charset="0"/>
              </a:rPr>
              <a:t>Only the trusted intermediaries run on powerful computers</a:t>
            </a:r>
          </a:p>
          <a:p>
            <a:pPr lvl="1"/>
            <a:r>
              <a:rPr lang="en-US" altLang="zh-CN" sz="1800" dirty="0">
                <a:ea typeface="MS PGothic" charset="0"/>
              </a:rPr>
              <a:t>What if the powerful computers fail…</a:t>
            </a:r>
            <a:endParaRPr lang="zh-CN" altLang="en-US" sz="1800" dirty="0">
              <a:ea typeface="MS PGothic" charset="0"/>
            </a:endParaRPr>
          </a:p>
        </p:txBody>
      </p:sp>
      <p:sp>
        <p:nvSpPr>
          <p:cNvPr id="31747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F64328BD-EF91-BF48-B65F-60E2777DEF38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27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6613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6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RPC != PC</a:t>
            </a:r>
          </a:p>
        </p:txBody>
      </p:sp>
      <p:sp>
        <p:nvSpPr>
          <p:cNvPr id="38914" name="Content Placeholder 2"/>
          <p:cNvSpPr>
            <a:spLocks noGrp="1"/>
          </p:cNvSpPr>
          <p:nvPr>
            <p:ph idx="1"/>
          </p:nvPr>
        </p:nvSpPr>
        <p:spPr>
          <a:xfrm>
            <a:off x="457200" y="1200753"/>
            <a:ext cx="8305800" cy="4321043"/>
          </a:xfrm>
        </p:spPr>
        <p:txBody>
          <a:bodyPr>
            <a:normAutofit/>
          </a:bodyPr>
          <a:lstStyle/>
          <a:p>
            <a:r>
              <a:rPr lang="en-US" altLang="zh-CN" sz="2800" dirty="0">
                <a:ea typeface="MS PGothic" charset="0"/>
              </a:rPr>
              <a:t>RPCs can </a:t>
            </a:r>
            <a:r>
              <a:rPr lang="en-US" altLang="zh-CN" sz="2800" b="1" dirty="0">
                <a:solidFill>
                  <a:srgbClr val="0096FF"/>
                </a:solidFill>
                <a:ea typeface="MS PGothic" charset="0"/>
              </a:rPr>
              <a:t>reduce</a:t>
            </a:r>
            <a:r>
              <a:rPr lang="en-US" altLang="zh-CN" sz="2800" dirty="0">
                <a:ea typeface="MS PGothic" charset="0"/>
              </a:rPr>
              <a:t> </a:t>
            </a:r>
            <a:r>
              <a:rPr lang="en-US" altLang="zh-CN" sz="2800" b="1" dirty="0">
                <a:solidFill>
                  <a:srgbClr val="0096FF"/>
                </a:solidFill>
                <a:ea typeface="MS PGothic" charset="0"/>
              </a:rPr>
              <a:t>fate sharing</a:t>
            </a:r>
          </a:p>
          <a:p>
            <a:pPr lvl="1"/>
            <a:r>
              <a:rPr lang="en-US" altLang="zh-CN" dirty="0">
                <a:ea typeface="MS PGothic" charset="0"/>
              </a:rPr>
              <a:t>Set a time-out for message lost or service failure</a:t>
            </a:r>
          </a:p>
          <a:p>
            <a:r>
              <a:rPr lang="en-US" altLang="zh-CN" sz="2800" dirty="0">
                <a:ea typeface="MS PGothic" charset="0"/>
              </a:rPr>
              <a:t>RPCs introduce </a:t>
            </a:r>
            <a:r>
              <a:rPr lang="en-US" altLang="zh-CN" sz="2800" b="1" dirty="0">
                <a:solidFill>
                  <a:srgbClr val="C00000"/>
                </a:solidFill>
                <a:ea typeface="MS PGothic" charset="0"/>
              </a:rPr>
              <a:t>new failures</a:t>
            </a:r>
            <a:r>
              <a:rPr lang="en-US" altLang="zh-CN" sz="2800" dirty="0">
                <a:ea typeface="MS PGothic" charset="0"/>
              </a:rPr>
              <a:t>: </a:t>
            </a:r>
            <a:r>
              <a:rPr lang="en-US" altLang="zh-CN" sz="2800" u="sng" dirty="0">
                <a:ea typeface="MS PGothic" charset="0"/>
              </a:rPr>
              <a:t>no response</a:t>
            </a:r>
          </a:p>
          <a:p>
            <a:r>
              <a:rPr lang="en-US" altLang="zh-CN" sz="2800" dirty="0">
                <a:ea typeface="MS PGothic" charset="0"/>
              </a:rPr>
              <a:t>RPCs take </a:t>
            </a:r>
            <a:r>
              <a:rPr lang="en-US" altLang="zh-CN" sz="2800" b="1" dirty="0">
                <a:solidFill>
                  <a:srgbClr val="C00000"/>
                </a:solidFill>
                <a:ea typeface="MS PGothic" charset="0"/>
              </a:rPr>
              <a:t>more time</a:t>
            </a:r>
          </a:p>
          <a:p>
            <a:pPr lvl="1"/>
            <a:r>
              <a:rPr lang="en-US" altLang="zh-CN" dirty="0">
                <a:ea typeface="MS PGothic" charset="0"/>
              </a:rPr>
              <a:t>Stub itself may cost more than a service</a:t>
            </a:r>
          </a:p>
          <a:p>
            <a:pPr lvl="1"/>
            <a:r>
              <a:rPr lang="en-US" altLang="zh-CN" dirty="0">
                <a:ea typeface="MS PGothic" charset="0"/>
              </a:rPr>
              <a:t>Consider using RPC in device driver: time-out error</a:t>
            </a:r>
          </a:p>
          <a:p>
            <a:pPr lvl="1"/>
            <a:r>
              <a:rPr lang="en-US" altLang="zh-CN" dirty="0">
                <a:ea typeface="MS PGothic" charset="0"/>
              </a:rPr>
              <a:t>Not suitable for all cases</a:t>
            </a:r>
          </a:p>
        </p:txBody>
      </p:sp>
      <p:sp>
        <p:nvSpPr>
          <p:cNvPr id="3891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7A2F8D61-CF03-9B47-B59D-5BBFF49BB43A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28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7977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9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9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9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89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89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RPC: Failure Handling</a:t>
            </a:r>
          </a:p>
        </p:txBody>
      </p:sp>
      <p:sp>
        <p:nvSpPr>
          <p:cNvPr id="39938" name="Content Placeholder 2"/>
          <p:cNvSpPr>
            <a:spLocks noGrp="1"/>
          </p:cNvSpPr>
          <p:nvPr>
            <p:ph idx="1"/>
          </p:nvPr>
        </p:nvSpPr>
        <p:spPr>
          <a:xfrm>
            <a:off x="457200" y="1333501"/>
            <a:ext cx="8579296" cy="377163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CN" sz="2400" dirty="0">
                <a:ea typeface="MS PGothic" charset="0"/>
              </a:rPr>
              <a:t>1. </a:t>
            </a:r>
            <a:r>
              <a:rPr lang="en-US" altLang="zh-CN" sz="2400" b="1" dirty="0">
                <a:solidFill>
                  <a:srgbClr val="0096FF"/>
                </a:solidFill>
                <a:ea typeface="MS PGothic" charset="0"/>
              </a:rPr>
              <a:t>At least once</a:t>
            </a:r>
          </a:p>
          <a:p>
            <a:pPr lvl="1">
              <a:lnSpc>
                <a:spcPct val="100000"/>
              </a:lnSpc>
            </a:pPr>
            <a:r>
              <a:rPr lang="en-US" altLang="zh-CN" sz="2000" dirty="0">
                <a:ea typeface="MS PGothic" charset="0"/>
              </a:rPr>
              <a:t>Client keeps resending until server responds</a:t>
            </a:r>
          </a:p>
          <a:p>
            <a:pPr lvl="1">
              <a:lnSpc>
                <a:spcPct val="100000"/>
              </a:lnSpc>
            </a:pPr>
            <a:r>
              <a:rPr lang="en-US" altLang="zh-CN" sz="2000" dirty="0">
                <a:ea typeface="MS PGothic" charset="0"/>
              </a:rPr>
              <a:t>Only OK if without side effects on server</a:t>
            </a:r>
            <a:endParaRPr lang="zh-CN" altLang="en-US" sz="2000" dirty="0">
              <a:ea typeface="MS PGothic" charset="0"/>
            </a:endParaRPr>
          </a:p>
          <a:p>
            <a:pPr>
              <a:lnSpc>
                <a:spcPct val="100000"/>
              </a:lnSpc>
            </a:pPr>
            <a:r>
              <a:rPr lang="en-US" altLang="zh-CN" sz="2600" dirty="0">
                <a:ea typeface="MS PGothic" charset="0"/>
              </a:rPr>
              <a:t>2. </a:t>
            </a:r>
            <a:r>
              <a:rPr lang="en-US" altLang="zh-CN" sz="2600" b="1" dirty="0">
                <a:solidFill>
                  <a:srgbClr val="0096FF"/>
                </a:solidFill>
                <a:ea typeface="MS PGothic" charset="0"/>
              </a:rPr>
              <a:t>At most once</a:t>
            </a:r>
          </a:p>
          <a:p>
            <a:pPr lvl="1">
              <a:lnSpc>
                <a:spcPct val="100000"/>
              </a:lnSpc>
            </a:pPr>
            <a:r>
              <a:rPr lang="en-US" altLang="zh-CN" sz="2000" dirty="0">
                <a:ea typeface="MS PGothic" charset="0"/>
              </a:rPr>
              <a:t>Client keeps resending (may time-out)</a:t>
            </a:r>
          </a:p>
          <a:p>
            <a:pPr lvl="1">
              <a:lnSpc>
                <a:spcPct val="100000"/>
              </a:lnSpc>
            </a:pPr>
            <a:r>
              <a:rPr lang="en-US" altLang="zh-CN" sz="2000" dirty="0">
                <a:ea typeface="MS PGothic" charset="0"/>
              </a:rPr>
              <a:t>Server remembers requests and suppress duplicates?</a:t>
            </a:r>
            <a:endParaRPr lang="zh-CN" altLang="en-US" sz="2000" dirty="0">
              <a:ea typeface="MS PGothic" charset="0"/>
            </a:endParaRPr>
          </a:p>
          <a:p>
            <a:pPr lvl="1">
              <a:lnSpc>
                <a:spcPct val="100000"/>
              </a:lnSpc>
            </a:pPr>
            <a:r>
              <a:rPr lang="en-US" altLang="zh-CN" sz="2000" dirty="0">
                <a:solidFill>
                  <a:srgbClr val="C00000"/>
                </a:solidFill>
                <a:ea typeface="MS PGothic" charset="0"/>
              </a:rPr>
              <a:t>Idempotent</a:t>
            </a:r>
            <a:r>
              <a:rPr lang="en-US" altLang="zh-CN" sz="2000" dirty="0">
                <a:ea typeface="MS PGothic" charset="0"/>
              </a:rPr>
              <a:t> functions</a:t>
            </a:r>
          </a:p>
          <a:p>
            <a:pPr>
              <a:lnSpc>
                <a:spcPct val="100000"/>
              </a:lnSpc>
            </a:pPr>
            <a:r>
              <a:rPr lang="en-US" altLang="zh-CN" sz="2400" dirty="0">
                <a:ea typeface="MS PGothic" charset="0"/>
              </a:rPr>
              <a:t>3. </a:t>
            </a:r>
            <a:r>
              <a:rPr lang="en-US" altLang="zh-CN" sz="2400" b="1" dirty="0">
                <a:solidFill>
                  <a:srgbClr val="0096FF"/>
                </a:solidFill>
                <a:ea typeface="MS PGothic" charset="0"/>
              </a:rPr>
              <a:t>Exactly once</a:t>
            </a:r>
          </a:p>
          <a:p>
            <a:pPr lvl="1">
              <a:lnSpc>
                <a:spcPct val="100000"/>
              </a:lnSpc>
            </a:pPr>
            <a:r>
              <a:rPr lang="en-US" altLang="zh-CN" sz="2000" dirty="0">
                <a:ea typeface="MS PGothic" charset="0"/>
              </a:rPr>
              <a:t>This is often what we really want</a:t>
            </a:r>
          </a:p>
          <a:p>
            <a:pPr lvl="1">
              <a:lnSpc>
                <a:spcPct val="100000"/>
              </a:lnSpc>
            </a:pPr>
            <a:r>
              <a:rPr lang="en-US" altLang="zh-CN" sz="2000" dirty="0">
                <a:ea typeface="MS PGothic" charset="0"/>
              </a:rPr>
              <a:t>Hard to do in a useful way, later in Chap-8 and 10</a:t>
            </a:r>
          </a:p>
        </p:txBody>
      </p:sp>
      <p:sp>
        <p:nvSpPr>
          <p:cNvPr id="3993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27F955AC-F006-9540-8508-BC03770104D8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29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945324" y="489604"/>
            <a:ext cx="2808312" cy="923330"/>
          </a:xfrm>
          <a:prstGeom prst="rect">
            <a:avLst/>
          </a:prstGeom>
          <a:noFill/>
          <a:ln>
            <a:solidFill>
              <a:srgbClr val="0096FF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Most network systems and applications also have these considerations</a:t>
            </a:r>
            <a:endParaRPr kumimoji="1" lang="zh-CN" altLang="en-US" dirty="0"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580112" y="4648408"/>
            <a:ext cx="3238387" cy="369332"/>
          </a:xfrm>
          <a:prstGeom prst="rect">
            <a:avLst/>
          </a:prstGeom>
          <a:noFill/>
          <a:ln>
            <a:solidFill>
              <a:srgbClr val="0096FF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Most RPC systems do #1 </a:t>
            </a:r>
            <a:r>
              <a:rPr kumimoji="1" lang="en-US" altLang="zh-CN" b="1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or</a:t>
            </a:r>
            <a:r>
              <a:rPr kumimoji="1" lang="en-US" altLang="zh-CN" dirty="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 #2</a:t>
            </a:r>
          </a:p>
        </p:txBody>
      </p:sp>
    </p:spTree>
    <p:extLst>
      <p:ext uri="{BB962C8B-B14F-4D97-AF65-F5344CB8AC3E}">
        <p14:creationId xmlns:p14="http://schemas.microsoft.com/office/powerpoint/2010/main" val="8061782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Other Differences</a:t>
            </a:r>
          </a:p>
        </p:txBody>
      </p:sp>
      <p:sp>
        <p:nvSpPr>
          <p:cNvPr id="40962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>
                <a:ea typeface="MS PGothic" charset="0"/>
              </a:rPr>
              <a:t>Language support</a:t>
            </a:r>
          </a:p>
          <a:p>
            <a:pPr lvl="1"/>
            <a:r>
              <a:rPr lang="en-US" altLang="zh-CN" dirty="0">
                <a:ea typeface="MS PGothic" charset="0"/>
              </a:rPr>
              <a:t>Some features do </a:t>
            </a:r>
            <a:r>
              <a:rPr lang="en-US" altLang="zh-CN" b="1" dirty="0">
                <a:ea typeface="MS PGothic" charset="0"/>
              </a:rPr>
              <a:t>not</a:t>
            </a:r>
            <a:r>
              <a:rPr lang="en-US" altLang="zh-CN" dirty="0">
                <a:ea typeface="MS PGothic" charset="0"/>
              </a:rPr>
              <a:t> combine well with RPC</a:t>
            </a:r>
          </a:p>
          <a:p>
            <a:pPr lvl="2"/>
            <a:r>
              <a:rPr lang="en-US" altLang="zh-CN" dirty="0">
                <a:ea typeface="MS PGothic" charset="0"/>
              </a:rPr>
              <a:t>E.g., inter-procedure communicate through </a:t>
            </a:r>
            <a:r>
              <a:rPr lang="en-US" altLang="zh-CN" dirty="0">
                <a:solidFill>
                  <a:srgbClr val="0096FF"/>
                </a:solidFill>
                <a:ea typeface="MS PGothic" charset="0"/>
              </a:rPr>
              <a:t>global variable</a:t>
            </a:r>
          </a:p>
          <a:p>
            <a:pPr lvl="1"/>
            <a:r>
              <a:rPr lang="en-US" altLang="zh-CN" dirty="0">
                <a:ea typeface="MS PGothic" charset="0"/>
              </a:rPr>
              <a:t>Data structure that contains </a:t>
            </a:r>
            <a:r>
              <a:rPr lang="en-US" altLang="zh-CN" dirty="0">
                <a:solidFill>
                  <a:srgbClr val="0096FF"/>
                </a:solidFill>
                <a:ea typeface="MS PGothic" charset="0"/>
              </a:rPr>
              <a:t>pointers</a:t>
            </a:r>
          </a:p>
          <a:p>
            <a:r>
              <a:rPr lang="en-US" altLang="zh-CN" dirty="0">
                <a:ea typeface="MS PGothic" charset="0"/>
              </a:rPr>
              <a:t>Security consideration</a:t>
            </a:r>
          </a:p>
          <a:p>
            <a:pPr lvl="1"/>
            <a:r>
              <a:rPr lang="en-US" altLang="zh-CN" dirty="0">
                <a:ea typeface="MS PGothic" charset="0"/>
              </a:rPr>
              <a:t>Both client and server need authentication</a:t>
            </a:r>
          </a:p>
          <a:p>
            <a:pPr lvl="1"/>
            <a:r>
              <a:rPr lang="en-US" altLang="zh-CN" dirty="0">
                <a:ea typeface="MS PGothic" charset="0"/>
              </a:rPr>
              <a:t>Side channel attacks through network pattern</a:t>
            </a:r>
          </a:p>
        </p:txBody>
      </p:sp>
      <p:sp>
        <p:nvSpPr>
          <p:cNvPr id="4096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FE8D21D3-28E1-C541-8283-C6A57420AC72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30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11907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Questions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Q:</a:t>
            </a:r>
            <a:r>
              <a:rPr lang="en-US" altLang="zh-CN" dirty="0">
                <a:solidFill>
                  <a:srgbClr val="C00000"/>
                </a:solidFill>
              </a:rPr>
              <a:t> Why RPC and C/S?</a:t>
            </a:r>
          </a:p>
          <a:p>
            <a:pPr lvl="1"/>
            <a:r>
              <a:rPr lang="en-US" altLang="zh-CN" dirty="0">
                <a:ea typeface="MS PGothic" charset="0"/>
              </a:rPr>
              <a:t>Programmers make mistakes</a:t>
            </a:r>
          </a:p>
          <a:p>
            <a:pPr lvl="1"/>
            <a:r>
              <a:rPr lang="en-US" altLang="zh-CN" dirty="0">
                <a:ea typeface="MS PGothic" charset="0"/>
              </a:rPr>
              <a:t>Mistakes propagate easily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Enforce modularity</a:t>
            </a:r>
          </a:p>
          <a:p>
            <a:r>
              <a:rPr lang="en-US" altLang="zh-CN" b="1" dirty="0">
                <a:solidFill>
                  <a:srgbClr val="C00000"/>
                </a:solidFill>
              </a:rPr>
              <a:t>Q: </a:t>
            </a:r>
            <a:r>
              <a:rPr lang="en-US" altLang="zh-CN" dirty="0">
                <a:solidFill>
                  <a:srgbClr val="C00000"/>
                </a:solidFill>
              </a:rPr>
              <a:t>What does RPC do, exactly? Can we use other ways?</a:t>
            </a:r>
          </a:p>
          <a:p>
            <a:pPr lvl="1"/>
            <a:r>
              <a:rPr lang="en-US" altLang="zh-CN" dirty="0"/>
              <a:t>E.g., socket? HTTP? Why not use them?</a:t>
            </a:r>
          </a:p>
          <a:p>
            <a:pPr lvl="1"/>
            <a:r>
              <a:rPr lang="en-US" altLang="zh-CN" dirty="0"/>
              <a:t>Be more friendly for programmers</a:t>
            </a:r>
          </a:p>
        </p:txBody>
      </p:sp>
    </p:spTree>
    <p:extLst>
      <p:ext uri="{BB962C8B-B14F-4D97-AF65-F5344CB8AC3E}">
        <p14:creationId xmlns:p14="http://schemas.microsoft.com/office/powerpoint/2010/main" val="3692486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2672F2FA-C882-9E43-9D43-82A5EDE96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CASE STUDY: CORBA</a:t>
            </a:r>
            <a:endParaRPr kumimoji="1"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02547844-175B-6148-9720-07C9D1D954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424885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IDL for Interface Definition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363272" cy="3771636"/>
          </a:xfrm>
        </p:spPr>
        <p:txBody>
          <a:bodyPr>
            <a:normAutofit/>
          </a:bodyPr>
          <a:lstStyle/>
          <a:p>
            <a:r>
              <a:rPr lang="en-US" altLang="zh-CN" dirty="0"/>
              <a:t>Can the service uses Java while client uses C?</a:t>
            </a:r>
          </a:p>
          <a:p>
            <a:pPr lvl="1"/>
            <a:r>
              <a:rPr lang="en-US" altLang="zh-CN" dirty="0"/>
              <a:t>Yes, they just need to use the same RPC protocol</a:t>
            </a:r>
          </a:p>
          <a:p>
            <a:r>
              <a:rPr lang="en-US" altLang="zh-CN" b="1" dirty="0"/>
              <a:t>IDL</a:t>
            </a:r>
            <a:r>
              <a:rPr lang="en-US" altLang="zh-CN" dirty="0"/>
              <a:t>: describe a function for all languages</a:t>
            </a:r>
          </a:p>
          <a:p>
            <a:pPr lvl="1"/>
            <a:r>
              <a:rPr lang="en-US" altLang="zh-CN" b="1" dirty="0"/>
              <a:t>Interface Definition Language</a:t>
            </a:r>
          </a:p>
          <a:p>
            <a:pPr lvl="1"/>
            <a:r>
              <a:rPr lang="en-US" altLang="zh-CN" dirty="0"/>
              <a:t>Specify names, parameters, return values, etc.</a:t>
            </a:r>
          </a:p>
          <a:p>
            <a:pPr lvl="1"/>
            <a:r>
              <a:rPr lang="en-US" altLang="zh-CN" b="1" dirty="0"/>
              <a:t>Pre-compiler</a:t>
            </a:r>
            <a:r>
              <a:rPr lang="en-US" altLang="zh-CN" dirty="0"/>
              <a:t> use IDL to generate stubs for client/server</a:t>
            </a:r>
          </a:p>
          <a:p>
            <a:pPr lvl="1"/>
            <a:r>
              <a:rPr lang="en-US" altLang="zh-CN" dirty="0"/>
              <a:t>Similar to function prototypes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25751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IDL Example: CORBA IDL</a:t>
            </a:r>
            <a:endParaRPr lang="zh-CN" altLang="en-US" dirty="0"/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457200" y="1417340"/>
            <a:ext cx="8366393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000" dirty="0">
                <a:latin typeface="Consolas" panose="020B0609020204030204" pitchFamily="49" charset="0"/>
              </a:rPr>
              <a:t>module </a:t>
            </a:r>
            <a:r>
              <a:rPr lang="en-US" altLang="zh-CN" sz="2000" b="1" dirty="0" err="1">
                <a:latin typeface="Consolas" panose="020B0609020204030204" pitchFamily="49" charset="0"/>
              </a:rPr>
              <a:t>BankSimple</a:t>
            </a:r>
            <a:r>
              <a:rPr lang="zh-CN" altLang="en-US" sz="2000" b="1" dirty="0">
                <a:latin typeface="Consolas" panose="020B0609020204030204" pitchFamily="49" charset="0"/>
              </a:rPr>
              <a:t> </a:t>
            </a:r>
            <a:r>
              <a:rPr lang="en-US" altLang="zh-CN" sz="2000" dirty="0">
                <a:latin typeface="Consolas" panose="020B0609020204030204" pitchFamily="49" charset="0"/>
              </a:rPr>
              <a:t>{</a:t>
            </a:r>
          </a:p>
          <a:p>
            <a:pPr>
              <a:lnSpc>
                <a:spcPct val="120000"/>
              </a:lnSpc>
            </a:pPr>
            <a:r>
              <a:rPr lang="en-US" altLang="zh-CN" sz="2000" dirty="0">
                <a:latin typeface="Consolas" panose="020B0609020204030204" pitchFamily="49" charset="0"/>
              </a:rPr>
              <a:t>   </a:t>
            </a:r>
            <a:r>
              <a:rPr lang="zh-CN" altLang="zh-CN" sz="2000" dirty="0">
                <a:latin typeface="Consolas" panose="020B0609020204030204" pitchFamily="49" charset="0"/>
              </a:rPr>
              <a:t>s</a:t>
            </a:r>
            <a:r>
              <a:rPr lang="en-US" altLang="zh-CN" sz="2000" dirty="0" err="1">
                <a:latin typeface="Consolas" panose="020B0609020204030204" pitchFamily="49" charset="0"/>
              </a:rPr>
              <a:t>truct</a:t>
            </a:r>
            <a:r>
              <a:rPr lang="en-US" altLang="zh-CN" sz="2000" dirty="0">
                <a:latin typeface="Consolas" panose="020B0609020204030204" pitchFamily="49" charset="0"/>
              </a:rPr>
              <a:t> </a:t>
            </a:r>
            <a:r>
              <a:rPr lang="en-US" altLang="zh-CN" sz="2000" b="1" dirty="0" err="1">
                <a:solidFill>
                  <a:srgbClr val="0096FF"/>
                </a:solidFill>
                <a:latin typeface="Consolas" panose="020B0609020204030204" pitchFamily="49" charset="0"/>
              </a:rPr>
              <a:t>CustomerDetails</a:t>
            </a:r>
            <a:r>
              <a:rPr lang="en-US" altLang="zh-CN" sz="2000" dirty="0">
                <a:solidFill>
                  <a:srgbClr val="0096FF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 dirty="0">
                <a:latin typeface="Consolas" panose="020B0609020204030204" pitchFamily="49" charset="0"/>
              </a:rPr>
              <a:t>{</a:t>
            </a:r>
          </a:p>
          <a:p>
            <a:pPr>
              <a:lnSpc>
                <a:spcPct val="120000"/>
              </a:lnSpc>
            </a:pPr>
            <a:r>
              <a:rPr lang="en-US" altLang="zh-CN" sz="2000" dirty="0">
                <a:latin typeface="Consolas" panose="020B0609020204030204" pitchFamily="49" charset="0"/>
              </a:rPr>
              <a:t>     </a:t>
            </a:r>
            <a:r>
              <a:rPr lang="zh-CN" altLang="zh-CN" sz="2000" dirty="0">
                <a:latin typeface="Consolas" panose="020B0609020204030204" pitchFamily="49" charset="0"/>
              </a:rPr>
              <a:t>s</a:t>
            </a:r>
            <a:r>
              <a:rPr lang="en-US" altLang="zh-CN" sz="2000" dirty="0" err="1">
                <a:latin typeface="Consolas" panose="020B0609020204030204" pitchFamily="49" charset="0"/>
              </a:rPr>
              <a:t>tring</a:t>
            </a:r>
            <a:r>
              <a:rPr lang="en-US" altLang="zh-CN" sz="2000" dirty="0">
                <a:latin typeface="Consolas" panose="020B0609020204030204" pitchFamily="49" charset="0"/>
              </a:rPr>
              <a:t> name;</a:t>
            </a:r>
            <a:r>
              <a:rPr lang="zh-CN" altLang="zh-CN" sz="2000" dirty="0">
                <a:latin typeface="Consolas" panose="020B0609020204030204" pitchFamily="49" charset="0"/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zh-CN" altLang="zh-CN" sz="2000" dirty="0">
                <a:latin typeface="Consolas" panose="020B0609020204030204" pitchFamily="49" charset="0"/>
              </a:rPr>
              <a:t>     s</a:t>
            </a:r>
            <a:r>
              <a:rPr lang="en-US" altLang="zh-CN" sz="2000" dirty="0" err="1">
                <a:latin typeface="Consolas" panose="020B0609020204030204" pitchFamily="49" charset="0"/>
              </a:rPr>
              <a:t>hort</a:t>
            </a:r>
            <a:r>
              <a:rPr lang="en-US" altLang="zh-CN" sz="2000" dirty="0">
                <a:latin typeface="Consolas" panose="020B0609020204030204" pitchFamily="49" charset="0"/>
              </a:rPr>
              <a:t> age;</a:t>
            </a:r>
          </a:p>
          <a:p>
            <a:pPr>
              <a:lnSpc>
                <a:spcPct val="120000"/>
              </a:lnSpc>
            </a:pPr>
            <a:r>
              <a:rPr lang="en-US" altLang="zh-CN" sz="2000" dirty="0">
                <a:latin typeface="Consolas" panose="020B0609020204030204" pitchFamily="49" charset="0"/>
              </a:rPr>
              <a:t>   </a:t>
            </a:r>
            <a:r>
              <a:rPr lang="zh-CN" altLang="zh-CN" sz="2000" dirty="0">
                <a:latin typeface="Consolas" panose="020B0609020204030204" pitchFamily="49" charset="0"/>
              </a:rPr>
              <a:t>}</a:t>
            </a:r>
            <a:r>
              <a:rPr lang="en-US" altLang="zh-CN" sz="2000" dirty="0"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120000"/>
              </a:lnSpc>
            </a:pPr>
            <a:endParaRPr lang="en-US" altLang="zh-CN" sz="2000" dirty="0">
              <a:latin typeface="Consolas" panose="020B0609020204030204" pitchFamily="49" charset="0"/>
            </a:endParaRPr>
          </a:p>
          <a:p>
            <a:pPr>
              <a:lnSpc>
                <a:spcPct val="120000"/>
              </a:lnSpc>
            </a:pPr>
            <a:r>
              <a:rPr lang="zh-CN" altLang="zh-CN" sz="2000" dirty="0">
                <a:latin typeface="Consolas" panose="020B0609020204030204" pitchFamily="49" charset="0"/>
              </a:rPr>
              <a:t>   i</a:t>
            </a:r>
            <a:r>
              <a:rPr lang="en-US" altLang="zh-CN" sz="2000" dirty="0" err="1">
                <a:latin typeface="Consolas" panose="020B0609020204030204" pitchFamily="49" charset="0"/>
              </a:rPr>
              <a:t>nterface</a:t>
            </a:r>
            <a:r>
              <a:rPr lang="en-US" altLang="zh-CN" sz="2000" dirty="0">
                <a:latin typeface="Consolas" panose="020B0609020204030204" pitchFamily="49" charset="0"/>
              </a:rPr>
              <a:t> </a:t>
            </a:r>
            <a:r>
              <a:rPr lang="en-US" altLang="zh-CN" sz="2000" b="1" dirty="0">
                <a:solidFill>
                  <a:srgbClr val="0096FF"/>
                </a:solidFill>
                <a:latin typeface="Consolas" panose="020B0609020204030204" pitchFamily="49" charset="0"/>
              </a:rPr>
              <a:t>Bank</a:t>
            </a:r>
            <a:r>
              <a:rPr lang="en-US" altLang="zh-CN" sz="2000" dirty="0">
                <a:solidFill>
                  <a:srgbClr val="0096FF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 dirty="0">
                <a:latin typeface="Consolas" panose="020B0609020204030204" pitchFamily="49" charset="0"/>
              </a:rPr>
              <a:t>{</a:t>
            </a:r>
          </a:p>
          <a:p>
            <a:pPr>
              <a:lnSpc>
                <a:spcPct val="120000"/>
              </a:lnSpc>
            </a:pPr>
            <a:r>
              <a:rPr lang="en-US" altLang="zh-CN" sz="2000" dirty="0">
                <a:latin typeface="Consolas" panose="020B0609020204030204" pitchFamily="49" charset="0"/>
              </a:rPr>
              <a:t>      </a:t>
            </a:r>
            <a:r>
              <a:rPr lang="zh-CN" altLang="zh-CN" sz="2000" dirty="0">
                <a:latin typeface="Consolas" panose="020B0609020204030204" pitchFamily="49" charset="0"/>
              </a:rPr>
              <a:t>C</a:t>
            </a:r>
            <a:r>
              <a:rPr lang="en-US" altLang="zh-CN" sz="2000" dirty="0" err="1">
                <a:latin typeface="Consolas" panose="020B0609020204030204" pitchFamily="49" charset="0"/>
              </a:rPr>
              <a:t>ustomerDetails</a:t>
            </a:r>
            <a:r>
              <a:rPr lang="en-US" altLang="zh-CN" sz="2000" dirty="0">
                <a:latin typeface="Consolas" panose="020B0609020204030204" pitchFamily="49" charset="0"/>
              </a:rPr>
              <a:t> </a:t>
            </a:r>
            <a:r>
              <a:rPr lang="en-US" altLang="zh-CN" sz="2000" dirty="0" err="1">
                <a:latin typeface="Consolas" panose="020B0609020204030204" pitchFamily="49" charset="0"/>
              </a:rPr>
              <a:t>getCustomerDetails</a:t>
            </a:r>
            <a:r>
              <a:rPr lang="zh-CN" altLang="zh-CN" sz="2000" dirty="0">
                <a:latin typeface="Consolas" panose="020B0609020204030204" pitchFamily="49" charset="0"/>
              </a:rPr>
              <a:t> (</a:t>
            </a:r>
            <a:r>
              <a:rPr lang="en-US" altLang="zh-CN" sz="2000" dirty="0">
                <a:latin typeface="Consolas" panose="020B0609020204030204" pitchFamily="49" charset="0"/>
              </a:rPr>
              <a:t>in string name);</a:t>
            </a:r>
          </a:p>
          <a:p>
            <a:pPr>
              <a:lnSpc>
                <a:spcPct val="120000"/>
              </a:lnSpc>
            </a:pPr>
            <a:r>
              <a:rPr lang="en-US" altLang="zh-CN" sz="2000" dirty="0">
                <a:latin typeface="Consolas" panose="020B0609020204030204" pitchFamily="49" charset="0"/>
              </a:rPr>
              <a:t>   };</a:t>
            </a:r>
          </a:p>
          <a:p>
            <a:pPr>
              <a:lnSpc>
                <a:spcPct val="120000"/>
              </a:lnSpc>
            </a:pPr>
            <a:r>
              <a:rPr lang="en-US" altLang="zh-CN" sz="2000" dirty="0">
                <a:latin typeface="Consolas" panose="020B0609020204030204" pitchFamily="49" charset="0"/>
              </a:rPr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40570548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04-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81236"/>
            <a:ext cx="5927725" cy="494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Putting Together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4274331" y="957136"/>
            <a:ext cx="936104" cy="360040"/>
          </a:xfrm>
          <a:prstGeom prst="rect">
            <a:avLst/>
          </a:prstGeom>
          <a:noFill/>
          <a:ln w="38100">
            <a:solidFill>
              <a:srgbClr val="009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779649" y="2161040"/>
            <a:ext cx="936104" cy="360040"/>
          </a:xfrm>
          <a:prstGeom prst="rect">
            <a:avLst/>
          </a:prstGeom>
          <a:noFill/>
          <a:ln w="38100">
            <a:solidFill>
              <a:srgbClr val="009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6739732" y="2161040"/>
            <a:ext cx="936104" cy="360040"/>
          </a:xfrm>
          <a:prstGeom prst="rect">
            <a:avLst/>
          </a:prstGeom>
          <a:noFill/>
          <a:ln w="38100">
            <a:solidFill>
              <a:srgbClr val="009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716855" y="481236"/>
            <a:ext cx="268056" cy="192447"/>
          </a:xfrm>
          <a:prstGeom prst="rect">
            <a:avLst/>
          </a:prstGeom>
          <a:noFill/>
          <a:ln w="38100">
            <a:solidFill>
              <a:srgbClr val="009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7068069" y="392793"/>
            <a:ext cx="14350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DengXian" charset="0"/>
                <a:ea typeface="DengXian" charset="0"/>
                <a:cs typeface="DengXian" charset="0"/>
              </a:rPr>
              <a:t>Programmer</a:t>
            </a:r>
            <a:endParaRPr kumimoji="1" lang="zh-CN" altLang="en-US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011368" y="1417340"/>
            <a:ext cx="3456384" cy="122413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6716855" y="842205"/>
            <a:ext cx="268056" cy="19244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7068069" y="753762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DengXian" charset="0"/>
                <a:ea typeface="DengXian" charset="0"/>
                <a:cs typeface="DengXian" charset="0"/>
              </a:rPr>
              <a:t>Generated</a:t>
            </a:r>
            <a:endParaRPr kumimoji="1" lang="zh-CN" altLang="en-US" dirty="0">
              <a:latin typeface="DengXian" charset="0"/>
              <a:ea typeface="DengXian" charset="0"/>
              <a:cs typeface="DengXi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20276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Binding a Client to a Server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2800" dirty="0">
                <a:latin typeface="DengXian" panose="02010600030101010101" pitchFamily="2" charset="-122"/>
                <a:ea typeface="DengXian" panose="02010600030101010101" pitchFamily="2" charset="-122"/>
              </a:rPr>
              <a:t>Registration of a server makes it possible for a client to locate the server and bind to it</a:t>
            </a:r>
            <a:br>
              <a:rPr lang="en-US" altLang="zh-CN" sz="2800" dirty="0">
                <a:latin typeface="DengXian" panose="02010600030101010101" pitchFamily="2" charset="-122"/>
                <a:ea typeface="DengXian" panose="02010600030101010101" pitchFamily="2" charset="-122"/>
              </a:rPr>
            </a:br>
            <a:endParaRPr lang="en-US" altLang="zh-CN" sz="2800" dirty="0"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r>
              <a:rPr lang="en-US" altLang="zh-CN" sz="2800" dirty="0">
                <a:latin typeface="DengXian" panose="02010600030101010101" pitchFamily="2" charset="-122"/>
                <a:ea typeface="DengXian" panose="02010600030101010101" pitchFamily="2" charset="-122"/>
              </a:rPr>
              <a:t>Server location is done in two steps:</a:t>
            </a:r>
          </a:p>
          <a:p>
            <a:pPr lvl="1">
              <a:buFontTx/>
              <a:buAutoNum type="arabicPeriod"/>
            </a:pPr>
            <a:r>
              <a:rPr lang="en-US" altLang="zh-CN" dirty="0">
                <a:latin typeface="DengXian" panose="02010600030101010101" pitchFamily="2" charset="-122"/>
                <a:ea typeface="DengXian" panose="02010600030101010101" pitchFamily="2" charset="-122"/>
              </a:rPr>
              <a:t>Locate the server's machine</a:t>
            </a:r>
          </a:p>
          <a:p>
            <a:pPr lvl="1">
              <a:buFontTx/>
              <a:buAutoNum type="arabicPeriod"/>
            </a:pPr>
            <a:r>
              <a:rPr lang="en-US" altLang="zh-CN" dirty="0">
                <a:latin typeface="DengXian" panose="02010600030101010101" pitchFamily="2" charset="-122"/>
                <a:ea typeface="DengXian" panose="02010600030101010101" pitchFamily="2" charset="-122"/>
              </a:rPr>
              <a:t>Locate the server on that machine</a:t>
            </a:r>
          </a:p>
          <a:p>
            <a:pPr lvl="2"/>
            <a:r>
              <a:rPr lang="en-US" altLang="zh-CN" i="1" dirty="0">
                <a:latin typeface="DengXian" panose="02010600030101010101" pitchFamily="2" charset="-122"/>
                <a:ea typeface="DengXian" panose="02010600030101010101" pitchFamily="2" charset="-122"/>
              </a:rPr>
              <a:t>'Server'</a:t>
            </a:r>
            <a:r>
              <a:rPr lang="zh-CN" altLang="en-US" i="1" dirty="0"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lang="en-US" altLang="zh-CN" i="1" dirty="0">
                <a:latin typeface="DengXian" panose="02010600030101010101" pitchFamily="2" charset="-122"/>
                <a:ea typeface="DengXian" panose="02010600030101010101" pitchFamily="2" charset="-122"/>
              </a:rPr>
              <a:t>here</a:t>
            </a:r>
            <a:r>
              <a:rPr lang="zh-CN" altLang="en-US" i="1" dirty="0"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lang="en-US" altLang="zh-CN" i="1" dirty="0">
                <a:latin typeface="DengXian" panose="02010600030101010101" pitchFamily="2" charset="-122"/>
                <a:ea typeface="DengXian" panose="02010600030101010101" pitchFamily="2" charset="-122"/>
              </a:rPr>
              <a:t>means</a:t>
            </a:r>
            <a:r>
              <a:rPr lang="zh-CN" altLang="en-US" i="1" dirty="0"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lang="en-US" altLang="zh-CN" i="1" dirty="0">
                <a:latin typeface="DengXian" panose="02010600030101010101" pitchFamily="2" charset="-122"/>
                <a:ea typeface="DengXian" panose="02010600030101010101" pitchFamily="2" charset="-122"/>
              </a:rPr>
              <a:t>service</a:t>
            </a:r>
            <a:r>
              <a:rPr lang="zh-CN" altLang="en-US" i="1" dirty="0"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lang="en-US" altLang="zh-CN" i="1" dirty="0">
                <a:latin typeface="DengXian" panose="02010600030101010101" pitchFamily="2" charset="-122"/>
                <a:ea typeface="DengXian" panose="02010600030101010101" pitchFamily="2" charset="-122"/>
              </a:rPr>
              <a:t>in</a:t>
            </a:r>
            <a:r>
              <a:rPr lang="zh-CN" altLang="en-US" i="1" dirty="0">
                <a:latin typeface="DengXian" panose="02010600030101010101" pitchFamily="2" charset="-122"/>
                <a:ea typeface="DengXian" panose="02010600030101010101" pitchFamily="2" charset="-122"/>
              </a:rPr>
              <a:t> </a:t>
            </a:r>
            <a:r>
              <a:rPr lang="en-US" altLang="zh-CN" i="1" dirty="0">
                <a:latin typeface="DengXian" panose="02010600030101010101" pitchFamily="2" charset="-122"/>
                <a:ea typeface="DengXian" panose="02010600030101010101" pitchFamily="2" charset="-122"/>
              </a:rPr>
              <a:t>software</a:t>
            </a:r>
          </a:p>
          <a:p>
            <a:endParaRPr lang="zh-CN" altLang="en-US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240912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Binding a Client to a Server: Example</a:t>
            </a:r>
            <a:endParaRPr lang="zh-CN" altLang="en-US" dirty="0"/>
          </a:p>
        </p:txBody>
      </p:sp>
      <p:pic>
        <p:nvPicPr>
          <p:cNvPr id="4" name="Picture 4" descr="04-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544253"/>
            <a:ext cx="8126412" cy="313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863588" y="5089748"/>
            <a:ext cx="7416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DCE example: (Distributed Computing Environment)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398458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Case Study: NFS</a:t>
            </a:r>
            <a:endParaRPr kumimoji="1"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40187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NFS (Network File System)</a:t>
            </a:r>
          </a:p>
        </p:txBody>
      </p:sp>
      <p:sp>
        <p:nvSpPr>
          <p:cNvPr id="4099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200" dirty="0">
                <a:ea typeface="MS PGothic" charset="0"/>
              </a:rPr>
              <a:t>History</a:t>
            </a:r>
          </a:p>
          <a:p>
            <a:pPr lvl="1"/>
            <a:r>
              <a:rPr lang="en-US" altLang="zh-CN" sz="2000" dirty="0">
                <a:ea typeface="MS PGothic" charset="0"/>
              </a:rPr>
              <a:t>Sun, 1980s, designed for workstations</a:t>
            </a:r>
          </a:p>
          <a:p>
            <a:pPr lvl="1"/>
            <a:r>
              <a:rPr lang="en-US" altLang="zh-CN" sz="2000" dirty="0">
                <a:ea typeface="MS PGothic" charset="0"/>
              </a:rPr>
              <a:t>Centralized management: easy to share &amp; backup files</a:t>
            </a:r>
          </a:p>
          <a:p>
            <a:pPr lvl="1"/>
            <a:r>
              <a:rPr lang="en-US" altLang="zh-CN" sz="2000" dirty="0">
                <a:ea typeface="MS PGothic" charset="0"/>
              </a:rPr>
              <a:t>Cost benefit: workstations without disks</a:t>
            </a:r>
          </a:p>
          <a:p>
            <a:r>
              <a:rPr lang="en-US" altLang="zh-CN" sz="2400" dirty="0">
                <a:ea typeface="MS PGothic" charset="0"/>
              </a:rPr>
              <a:t>NFS goals</a:t>
            </a:r>
          </a:p>
          <a:p>
            <a:pPr lvl="1"/>
            <a:r>
              <a:rPr lang="en-US" altLang="zh-CN" sz="2000" dirty="0">
                <a:ea typeface="MS PGothic" charset="0"/>
              </a:rPr>
              <a:t>Transparency: compatibility with existing applications</a:t>
            </a:r>
          </a:p>
          <a:p>
            <a:pPr lvl="1"/>
            <a:r>
              <a:rPr lang="en-US" altLang="zh-CN" sz="2000" dirty="0">
                <a:ea typeface="MS PGothic" charset="0"/>
              </a:rPr>
              <a:t>OS independent: clients even in DOS</a:t>
            </a:r>
          </a:p>
          <a:p>
            <a:pPr lvl="1"/>
            <a:r>
              <a:rPr lang="en-US" altLang="zh-CN" sz="2000" dirty="0">
                <a:ea typeface="MS PGothic" charset="0"/>
              </a:rPr>
              <a:t>Easy to deploy</a:t>
            </a:r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94B49AE3-0B2A-3F47-9A6F-178F0B4D31AE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39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8" y="5040628"/>
            <a:ext cx="6858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altLang="zh-CN" dirty="0">
                <a:latin typeface="Consolas" panose="020B0609020204030204" pitchFamily="49" charset="0"/>
                <a:ea typeface="MS PGothic" charset="0"/>
              </a:rPr>
              <a:t># mount –t </a:t>
            </a:r>
            <a:r>
              <a:rPr lang="en-US" altLang="zh-CN" dirty="0" err="1">
                <a:latin typeface="Consolas" panose="020B0609020204030204" pitchFamily="49" charset="0"/>
                <a:ea typeface="MS PGothic" charset="0"/>
              </a:rPr>
              <a:t>nfs</a:t>
            </a:r>
            <a:r>
              <a:rPr lang="en-US" altLang="zh-CN" dirty="0">
                <a:latin typeface="Consolas" panose="020B0609020204030204" pitchFamily="49" charset="0"/>
                <a:ea typeface="MS PGothic" charset="0"/>
              </a:rPr>
              <a:t> 10.131.250.6:/</a:t>
            </a:r>
            <a:r>
              <a:rPr lang="en-US" altLang="zh-CN" dirty="0" err="1">
                <a:latin typeface="Consolas" panose="020B0609020204030204" pitchFamily="49" charset="0"/>
                <a:ea typeface="MS PGothic" charset="0"/>
              </a:rPr>
              <a:t>nfs</a:t>
            </a:r>
            <a:r>
              <a:rPr lang="en-US" altLang="zh-CN" dirty="0">
                <a:latin typeface="Consolas" panose="020B0609020204030204" pitchFamily="49" charset="0"/>
                <a:ea typeface="MS PGothic" charset="0"/>
              </a:rPr>
              <a:t>/</a:t>
            </a:r>
            <a:r>
              <a:rPr lang="en-US" altLang="zh-CN" dirty="0" err="1">
                <a:latin typeface="Consolas" panose="020B0609020204030204" pitchFamily="49" charset="0"/>
                <a:ea typeface="MS PGothic" charset="0"/>
              </a:rPr>
              <a:t>dir</a:t>
            </a:r>
            <a:r>
              <a:rPr lang="en-US" altLang="zh-CN" dirty="0">
                <a:latin typeface="Consolas" panose="020B0609020204030204" pitchFamily="49" charset="0"/>
                <a:ea typeface="MS PGothic" charset="0"/>
              </a:rPr>
              <a:t> /</a:t>
            </a:r>
            <a:r>
              <a:rPr lang="en-US" altLang="zh-CN" dirty="0" err="1">
                <a:latin typeface="Consolas" panose="020B0609020204030204" pitchFamily="49" charset="0"/>
                <a:ea typeface="MS PGothic" charset="0"/>
              </a:rPr>
              <a:t>mnt</a:t>
            </a:r>
            <a:r>
              <a:rPr lang="en-US" altLang="zh-CN" dirty="0">
                <a:latin typeface="Consolas" panose="020B0609020204030204" pitchFamily="49" charset="0"/>
                <a:ea typeface="MS PGothic" charset="0"/>
              </a:rPr>
              <a:t>/</a:t>
            </a:r>
            <a:r>
              <a:rPr lang="en-US" altLang="zh-CN" dirty="0" err="1">
                <a:latin typeface="Consolas" panose="020B0609020204030204" pitchFamily="49" charset="0"/>
                <a:ea typeface="MS PGothic" charset="0"/>
              </a:rPr>
              <a:t>nfs</a:t>
            </a:r>
            <a:r>
              <a:rPr lang="en-US" altLang="zh-CN" dirty="0">
                <a:latin typeface="Consolas" panose="020B0609020204030204" pitchFamily="49" charset="0"/>
                <a:ea typeface="MS PGothic" charset="0"/>
              </a:rPr>
              <a:t>/</a:t>
            </a:r>
            <a:r>
              <a:rPr lang="en-US" altLang="zh-CN" dirty="0" err="1">
                <a:latin typeface="Consolas" panose="020B0609020204030204" pitchFamily="49" charset="0"/>
                <a:ea typeface="MS PGothic" charset="0"/>
              </a:rPr>
              <a:t>dir</a:t>
            </a:r>
            <a:endParaRPr lang="en-US" altLang="zh-CN" dirty="0">
              <a:latin typeface="Consolas" panose="020B0609020204030204" pitchFamily="49" charset="0"/>
              <a:ea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80597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RPC in NFS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8195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618536A5-006B-DD4E-807B-722C43364505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40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819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29308"/>
            <a:ext cx="6165303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6948264" y="1129308"/>
            <a:ext cx="194421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pPr eaLnBrk="1" hangingPunct="1"/>
            <a:r>
              <a:rPr lang="en-US" altLang="zh-CN" b="0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Where is OPEN and CLOSE?</a:t>
            </a:r>
            <a:endParaRPr lang="zh-CN" altLang="en-US" b="0" dirty="0">
              <a:solidFill>
                <a:srgbClr val="0096FF"/>
              </a:solidFill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</p:spTree>
    <p:extLst>
      <p:ext uri="{BB962C8B-B14F-4D97-AF65-F5344CB8AC3E}">
        <p14:creationId xmlns:p14="http://schemas.microsoft.com/office/powerpoint/2010/main" val="2521844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NFS Overview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9219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4AE0E800-4824-9642-ABF3-65A09CD45324}" type="slidenum">
              <a:rPr lang="zh-CN" altLang="en-US" sz="1400" b="0">
                <a:latin typeface="等线" panose="02010600030101010101" pitchFamily="2" charset="-122"/>
                <a:ea typeface="等线" panose="02010600030101010101" pitchFamily="2" charset="-122"/>
                <a:cs typeface="Adobe 楷体 Std R" charset="0"/>
              </a:rPr>
              <a:pPr/>
              <a:t>41</a:t>
            </a:fld>
            <a:endParaRPr lang="en-US" altLang="zh-CN" sz="1400" b="0">
              <a:latin typeface="等线" panose="02010600030101010101" pitchFamily="2" charset="-122"/>
              <a:ea typeface="等线" panose="02010600030101010101" pitchFamily="2" charset="-122"/>
              <a:cs typeface="Adobe 楷体 Std R" charset="0"/>
            </a:endParaRPr>
          </a:p>
        </p:txBody>
      </p:sp>
      <p:pic>
        <p:nvPicPr>
          <p:cNvPr id="92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60500"/>
            <a:ext cx="8058150" cy="3701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2388789" y="2234845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err="1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fd</a:t>
            </a:r>
            <a:r>
              <a:rPr kumimoji="1" lang="en-US" altLang="zh-CN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 &lt;--&gt; </a:t>
            </a:r>
            <a:r>
              <a:rPr kumimoji="1" lang="en-US" altLang="zh-CN" dirty="0" err="1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fh</a:t>
            </a:r>
            <a:r>
              <a:rPr kumimoji="1" lang="en-US" altLang="zh-CN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 (file handler)</a:t>
            </a:r>
            <a:endParaRPr kumimoji="1" lang="zh-CN" altLang="en-US" dirty="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240211" y="2862064"/>
            <a:ext cx="1296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No state after open()</a:t>
            </a:r>
            <a:endParaRPr kumimoji="1" lang="zh-CN" altLang="en-US" dirty="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1763688" y="2641476"/>
            <a:ext cx="432048" cy="432048"/>
          </a:xfrm>
          <a:prstGeom prst="ellipse">
            <a:avLst/>
          </a:prstGeom>
          <a:noFill/>
          <a:ln>
            <a:solidFill>
              <a:srgbClr val="009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4036179" y="2562113"/>
            <a:ext cx="432049" cy="432048"/>
          </a:xfrm>
          <a:prstGeom prst="ellipse">
            <a:avLst/>
          </a:prstGeom>
          <a:noFill/>
          <a:ln>
            <a:solidFill>
              <a:srgbClr val="009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719978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File Handler for a Client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sz="2400" dirty="0">
                <a:ea typeface="MS PGothic" charset="0"/>
              </a:rPr>
              <a:t>File handler contains three parts</a:t>
            </a:r>
          </a:p>
          <a:p>
            <a:pPr lvl="1"/>
            <a:r>
              <a:rPr lang="en-US" altLang="zh-CN" sz="2000" b="1" u="sng" dirty="0">
                <a:solidFill>
                  <a:srgbClr val="0096FF"/>
                </a:solidFill>
                <a:ea typeface="MS PGothic" charset="0"/>
              </a:rPr>
              <a:t>File system identifier</a:t>
            </a:r>
            <a:r>
              <a:rPr lang="en-US" altLang="zh-CN" sz="2000" dirty="0">
                <a:ea typeface="MS PGothic" charset="0"/>
              </a:rPr>
              <a:t>: for server to identify the file system</a:t>
            </a:r>
          </a:p>
          <a:p>
            <a:pPr lvl="1"/>
            <a:r>
              <a:rPr lang="en-US" altLang="zh-CN" sz="2000" b="1" u="sng" dirty="0" err="1">
                <a:solidFill>
                  <a:srgbClr val="0096FF"/>
                </a:solidFill>
                <a:ea typeface="MS PGothic" charset="0"/>
              </a:rPr>
              <a:t>inode</a:t>
            </a:r>
            <a:r>
              <a:rPr lang="en-US" altLang="zh-CN" sz="2000" b="1" u="sng" dirty="0">
                <a:solidFill>
                  <a:srgbClr val="0096FF"/>
                </a:solidFill>
                <a:ea typeface="MS PGothic" charset="0"/>
              </a:rPr>
              <a:t> number</a:t>
            </a:r>
            <a:r>
              <a:rPr lang="en-US" altLang="zh-CN" sz="2000" dirty="0">
                <a:ea typeface="MS PGothic" charset="0"/>
              </a:rPr>
              <a:t>: for server to locate the file</a:t>
            </a:r>
          </a:p>
          <a:p>
            <a:pPr lvl="1"/>
            <a:r>
              <a:rPr lang="en-US" altLang="zh-CN" sz="2000" b="1" u="sng" dirty="0">
                <a:solidFill>
                  <a:srgbClr val="0096FF"/>
                </a:solidFill>
                <a:ea typeface="MS PGothic" charset="0"/>
              </a:rPr>
              <a:t>Generation number</a:t>
            </a:r>
            <a:r>
              <a:rPr lang="en-US" altLang="zh-CN" sz="2000" dirty="0">
                <a:ea typeface="MS PGothic" charset="0"/>
              </a:rPr>
              <a:t>: for server to maintain consistency of a file</a:t>
            </a:r>
          </a:p>
          <a:p>
            <a:pPr lvl="1"/>
            <a:endParaRPr lang="en-US" altLang="zh-CN" sz="2000" dirty="0">
              <a:ea typeface="MS PGothic" charset="0"/>
            </a:endParaRPr>
          </a:p>
          <a:p>
            <a:r>
              <a:rPr lang="en-US" altLang="zh-CN" sz="2400" dirty="0">
                <a:ea typeface="MS PGothic" charset="0"/>
              </a:rPr>
              <a:t>Can still work across server failures</a:t>
            </a:r>
          </a:p>
          <a:p>
            <a:pPr lvl="1"/>
            <a:r>
              <a:rPr lang="en-US" altLang="zh-CN" sz="2200" dirty="0">
                <a:ea typeface="MS PGothic" charset="0"/>
              </a:rPr>
              <a:t>E.g., server reboot</a:t>
            </a:r>
          </a:p>
          <a:p>
            <a:r>
              <a:rPr lang="en-US" altLang="zh-CN" sz="2400" b="1" dirty="0">
                <a:solidFill>
                  <a:srgbClr val="C00000"/>
                </a:solidFill>
                <a:ea typeface="MS PGothic" charset="0"/>
              </a:rPr>
              <a:t>Q</a:t>
            </a:r>
            <a:r>
              <a:rPr lang="en-US" altLang="zh-CN" sz="2400" dirty="0">
                <a:solidFill>
                  <a:srgbClr val="C00000"/>
                </a:solidFill>
                <a:ea typeface="MS PGothic" charset="0"/>
              </a:rPr>
              <a:t>: Why not put </a:t>
            </a:r>
            <a:r>
              <a:rPr lang="en-US" altLang="zh-CN" sz="2400" u="sng" dirty="0">
                <a:solidFill>
                  <a:srgbClr val="C00000"/>
                </a:solidFill>
                <a:ea typeface="MS PGothic" charset="0"/>
              </a:rPr>
              <a:t>path name</a:t>
            </a:r>
            <a:r>
              <a:rPr lang="en-US" altLang="zh-CN" sz="2400" dirty="0">
                <a:solidFill>
                  <a:srgbClr val="C00000"/>
                </a:solidFill>
                <a:ea typeface="MS PGothic" charset="0"/>
              </a:rPr>
              <a:t> in the handle?</a:t>
            </a:r>
            <a:endParaRPr lang="zh-CN" altLang="en-US" sz="2400" dirty="0">
              <a:solidFill>
                <a:srgbClr val="C00000"/>
              </a:solidFill>
              <a:ea typeface="MS PGothic" charset="0"/>
            </a:endParaRPr>
          </a:p>
          <a:p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48034461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Case 1: Rename After Open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6147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F3918530-48DE-364C-9827-192746DB6538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43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614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4" y="1345332"/>
            <a:ext cx="7572375" cy="1581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内容占位符 2"/>
          <p:cNvSpPr>
            <a:spLocks noGrp="1"/>
          </p:cNvSpPr>
          <p:nvPr>
            <p:ph idx="1"/>
          </p:nvPr>
        </p:nvSpPr>
        <p:spPr>
          <a:xfrm>
            <a:off x="457200" y="3265264"/>
            <a:ext cx="8305800" cy="1968500"/>
          </a:xfrm>
        </p:spPr>
        <p:txBody>
          <a:bodyPr/>
          <a:lstStyle/>
          <a:p>
            <a:r>
              <a:rPr lang="en-US" altLang="zh-CN" dirty="0">
                <a:ea typeface="MS PGothic" charset="0"/>
              </a:rPr>
              <a:t>UNIX Spec:</a:t>
            </a:r>
          </a:p>
          <a:p>
            <a:pPr lvl="1"/>
            <a:r>
              <a:rPr lang="en-US" altLang="zh-CN" dirty="0">
                <a:ea typeface="MS PGothic" charset="0"/>
              </a:rPr>
              <a:t>Program 1 should read "dir2/f"</a:t>
            </a:r>
          </a:p>
          <a:p>
            <a:pPr lvl="1"/>
            <a:r>
              <a:rPr lang="en-US" altLang="zh-CN" dirty="0">
                <a:ea typeface="MS PGothic" charset="0"/>
              </a:rPr>
              <a:t>NFS should keep the spec</a:t>
            </a:r>
            <a:endParaRPr lang="zh-CN" altLang="en-US" dirty="0">
              <a:ea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907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Stateless on NFS server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altLang="zh-CN" sz="2000" dirty="0">
                <a:ea typeface="MS PGothic" charset="0"/>
              </a:rPr>
              <a:t>Stateless on NFS server</a:t>
            </a:r>
          </a:p>
          <a:p>
            <a:pPr lvl="1">
              <a:lnSpc>
                <a:spcPct val="110000"/>
              </a:lnSpc>
            </a:pPr>
            <a:r>
              <a:rPr lang="en-US" altLang="zh-CN" sz="1800" dirty="0">
                <a:ea typeface="MS PGothic" charset="0"/>
              </a:rPr>
              <a:t>Each RPC contains all the information</a:t>
            </a:r>
          </a:p>
          <a:p>
            <a:pPr>
              <a:lnSpc>
                <a:spcPct val="110000"/>
              </a:lnSpc>
            </a:pPr>
            <a:r>
              <a:rPr lang="en-US" altLang="zh-CN" sz="2000" b="1" dirty="0">
                <a:solidFill>
                  <a:srgbClr val="C00000"/>
                </a:solidFill>
                <a:ea typeface="MS PGothic" charset="0"/>
              </a:rPr>
              <a:t>Q</a:t>
            </a:r>
            <a:r>
              <a:rPr lang="en-US" altLang="zh-CN" sz="2000" dirty="0">
                <a:solidFill>
                  <a:srgbClr val="C00000"/>
                </a:solidFill>
                <a:ea typeface="MS PGothic" charset="0"/>
              </a:rPr>
              <a:t>: What about states like file cursor?</a:t>
            </a:r>
          </a:p>
          <a:p>
            <a:pPr lvl="1">
              <a:lnSpc>
                <a:spcPct val="110000"/>
              </a:lnSpc>
            </a:pPr>
            <a:r>
              <a:rPr lang="en-US" altLang="zh-CN" sz="1800" dirty="0">
                <a:ea typeface="MS PGothic" charset="0"/>
              </a:rPr>
              <a:t>Client maintains the states, including the file cursor</a:t>
            </a:r>
          </a:p>
          <a:p>
            <a:pPr>
              <a:lnSpc>
                <a:spcPct val="110000"/>
              </a:lnSpc>
            </a:pPr>
            <a:r>
              <a:rPr lang="en-US" altLang="zh-CN" sz="2000" dirty="0">
                <a:ea typeface="MS PGothic" charset="0"/>
              </a:rPr>
              <a:t>Client</a:t>
            </a:r>
            <a:r>
              <a:rPr lang="zh-CN" altLang="en-US" sz="2000" dirty="0">
                <a:ea typeface="MS PGothic" charset="0"/>
              </a:rPr>
              <a:t> </a:t>
            </a:r>
            <a:r>
              <a:rPr lang="en-US" altLang="zh-CN" sz="2000" dirty="0">
                <a:ea typeface="MS PGothic" charset="0"/>
              </a:rPr>
              <a:t>can repeat a request until it receives a reply (</a:t>
            </a:r>
            <a:r>
              <a:rPr lang="en-US" altLang="zh-CN" sz="2000" dirty="0">
                <a:solidFill>
                  <a:srgbClr val="0096FF"/>
                </a:solidFill>
                <a:ea typeface="MS PGothic" charset="0"/>
              </a:rPr>
              <a:t>at least once</a:t>
            </a:r>
            <a:r>
              <a:rPr lang="en-US" altLang="zh-CN" sz="2000" dirty="0">
                <a:ea typeface="MS PGothic" charset="0"/>
              </a:rPr>
              <a:t>)</a:t>
            </a:r>
          </a:p>
          <a:p>
            <a:pPr lvl="1">
              <a:lnSpc>
                <a:spcPct val="110000"/>
              </a:lnSpc>
            </a:pPr>
            <a:r>
              <a:rPr lang="en-US" altLang="zh-CN" sz="1800" dirty="0">
                <a:ea typeface="MS PGothic" charset="0"/>
              </a:rPr>
              <a:t>Server may execute the same request twice</a:t>
            </a:r>
          </a:p>
          <a:p>
            <a:pPr lvl="1">
              <a:lnSpc>
                <a:spcPct val="110000"/>
              </a:lnSpc>
            </a:pPr>
            <a:r>
              <a:rPr lang="en-US" altLang="zh-CN" sz="1800" dirty="0">
                <a:ea typeface="MS PGothic" charset="0"/>
              </a:rPr>
              <a:t>Solution: each RPC is tagged with a transaction number, and server maintains some "soft" state: reply cache</a:t>
            </a:r>
          </a:p>
          <a:p>
            <a:pPr lvl="1">
              <a:lnSpc>
                <a:spcPct val="110000"/>
              </a:lnSpc>
            </a:pPr>
            <a:r>
              <a:rPr lang="en-US" altLang="zh-CN" sz="1800" b="1" dirty="0">
                <a:solidFill>
                  <a:srgbClr val="C00000"/>
                </a:solidFill>
                <a:ea typeface="MS PGothic" charset="0"/>
              </a:rPr>
              <a:t>Q</a:t>
            </a:r>
            <a:r>
              <a:rPr lang="en-US" altLang="zh-CN" sz="1800" dirty="0">
                <a:solidFill>
                  <a:srgbClr val="C00000"/>
                </a:solidFill>
                <a:ea typeface="MS PGothic" charset="0"/>
              </a:rPr>
              <a:t>: What if the server </a:t>
            </a:r>
            <a:r>
              <a:rPr lang="en-US" altLang="zh-CN" sz="1800" u="sng" dirty="0">
                <a:solidFill>
                  <a:srgbClr val="C00000"/>
                </a:solidFill>
                <a:ea typeface="MS PGothic" charset="0"/>
              </a:rPr>
              <a:t>fails between two same requests</a:t>
            </a:r>
            <a:r>
              <a:rPr lang="en-US" altLang="zh-CN" sz="1800" dirty="0">
                <a:solidFill>
                  <a:srgbClr val="C00000"/>
                </a:solidFill>
                <a:ea typeface="MS PGothic" charset="0"/>
              </a:rPr>
              <a:t>?</a:t>
            </a:r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49B973B8-469E-4540-956B-7AEBD6CD5CB3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44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541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Case 2: Delete After Open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41986" name="内容占位符 2"/>
          <p:cNvSpPr>
            <a:spLocks noGrp="1"/>
          </p:cNvSpPr>
          <p:nvPr>
            <p:ph idx="1"/>
          </p:nvPr>
        </p:nvSpPr>
        <p:spPr>
          <a:xfrm>
            <a:off x="457200" y="2857500"/>
            <a:ext cx="8305800" cy="2592288"/>
          </a:xfrm>
        </p:spPr>
        <p:txBody>
          <a:bodyPr>
            <a:normAutofit fontScale="85000" lnSpcReduction="20000"/>
          </a:bodyPr>
          <a:lstStyle/>
          <a:p>
            <a:r>
              <a:rPr lang="en-US" altLang="zh-CN" sz="2800" dirty="0">
                <a:ea typeface="MS PGothic" charset="0"/>
              </a:rPr>
              <a:t>UNIX spec:</a:t>
            </a:r>
          </a:p>
          <a:p>
            <a:pPr lvl="1"/>
            <a:r>
              <a:rPr lang="en-US" altLang="zh-CN" sz="2400" dirty="0">
                <a:ea typeface="MS PGothic" charset="0"/>
              </a:rPr>
              <a:t>On local FS, program 2 will read the old file</a:t>
            </a:r>
          </a:p>
          <a:p>
            <a:r>
              <a:rPr lang="en-US" altLang="zh-CN" sz="2800" dirty="0">
                <a:ea typeface="MS PGothic" charset="0"/>
              </a:rPr>
              <a:t>How to avoid program 2 reading new file?</a:t>
            </a:r>
          </a:p>
          <a:p>
            <a:pPr lvl="1"/>
            <a:r>
              <a:rPr lang="en-US" altLang="zh-CN" sz="2400" dirty="0">
                <a:ea typeface="MS PGothic" charset="0"/>
              </a:rPr>
              <a:t>Generation number</a:t>
            </a:r>
          </a:p>
          <a:p>
            <a:pPr lvl="1"/>
            <a:r>
              <a:rPr lang="en-US" altLang="zh-CN" sz="2400" dirty="0">
                <a:ea typeface="MS PGothic" charset="0"/>
              </a:rPr>
              <a:t>"stale file handler"</a:t>
            </a:r>
          </a:p>
          <a:p>
            <a:r>
              <a:rPr lang="en-US" altLang="zh-CN" sz="2800" b="1" dirty="0">
                <a:ea typeface="MS PGothic" charset="0"/>
              </a:rPr>
              <a:t>Not the same as UNIX spec! </a:t>
            </a:r>
            <a:r>
              <a:rPr lang="en-US" altLang="zh-CN" sz="2800" dirty="0">
                <a:ea typeface="MS PGothic" charset="0"/>
              </a:rPr>
              <a:t>It's a tradeoff...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7172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83B15562-7171-2443-A8B5-3EB92BEA1842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45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717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39" y="1492250"/>
            <a:ext cx="7553325" cy="117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0239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9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Cache on the Client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13315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Autofit/>
          </a:bodyPr>
          <a:lstStyle/>
          <a:p>
            <a:pPr>
              <a:tabLst>
                <a:tab pos="1438275" algn="l"/>
              </a:tabLst>
            </a:pPr>
            <a:r>
              <a:rPr lang="en-US" altLang="zh-CN" sz="2400" dirty="0">
                <a:ea typeface="MS PGothic" charset="0"/>
              </a:rPr>
              <a:t>NFS client maintains various caches</a:t>
            </a:r>
          </a:p>
          <a:p>
            <a:pPr lvl="1">
              <a:tabLst>
                <a:tab pos="1438275" algn="l"/>
              </a:tabLst>
            </a:pPr>
            <a:r>
              <a:rPr lang="en-US" altLang="zh-CN" sz="2000" dirty="0">
                <a:ea typeface="MS PGothic" charset="0"/>
              </a:rPr>
              <a:t>Stores a </a:t>
            </a:r>
            <a:r>
              <a:rPr lang="en-US" altLang="zh-CN" sz="2000" b="1" dirty="0" err="1">
                <a:solidFill>
                  <a:srgbClr val="0096FF"/>
                </a:solidFill>
                <a:ea typeface="MS PGothic" charset="0"/>
              </a:rPr>
              <a:t>vnode</a:t>
            </a:r>
            <a:r>
              <a:rPr lang="en-US" altLang="zh-CN" sz="2000" dirty="0">
                <a:ea typeface="MS PGothic" charset="0"/>
              </a:rPr>
              <a:t> for every open file</a:t>
            </a:r>
          </a:p>
          <a:p>
            <a:pPr lvl="2">
              <a:tabLst>
                <a:tab pos="1438275" algn="l"/>
              </a:tabLst>
            </a:pPr>
            <a:r>
              <a:rPr lang="en-US" altLang="zh-CN" sz="1800" dirty="0">
                <a:ea typeface="MS PGothic" charset="0"/>
              </a:rPr>
              <a:t>Know the file handles</a:t>
            </a:r>
          </a:p>
          <a:p>
            <a:pPr lvl="1">
              <a:tabLst>
                <a:tab pos="1438275" algn="l"/>
              </a:tabLst>
            </a:pPr>
            <a:r>
              <a:rPr lang="en-US" altLang="zh-CN" sz="2000" dirty="0">
                <a:ea typeface="MS PGothic" charset="0"/>
              </a:rPr>
              <a:t>Recently used </a:t>
            </a:r>
            <a:r>
              <a:rPr lang="en-US" altLang="zh-CN" sz="2000" dirty="0" err="1">
                <a:ea typeface="MS PGothic" charset="0"/>
              </a:rPr>
              <a:t>vnodes</a:t>
            </a:r>
            <a:r>
              <a:rPr lang="en-US" altLang="zh-CN" sz="2000" dirty="0">
                <a:ea typeface="MS PGothic" charset="0"/>
              </a:rPr>
              <a:t>, attributes, recently used blocks, mapping from path name to </a:t>
            </a:r>
            <a:r>
              <a:rPr lang="en-US" altLang="zh-CN" sz="2000" dirty="0" err="1">
                <a:ea typeface="MS PGothic" charset="0"/>
              </a:rPr>
              <a:t>vnode</a:t>
            </a:r>
            <a:endParaRPr lang="en-US" altLang="zh-CN" sz="2000" dirty="0">
              <a:ea typeface="MS PGothic" charset="0"/>
            </a:endParaRPr>
          </a:p>
          <a:p>
            <a:pPr>
              <a:tabLst>
                <a:tab pos="1438275" algn="l"/>
              </a:tabLst>
            </a:pPr>
            <a:r>
              <a:rPr lang="en-US" altLang="zh-CN" sz="2400" dirty="0">
                <a:ea typeface="MS PGothic" charset="0"/>
              </a:rPr>
              <a:t>Cache benefits</a:t>
            </a:r>
          </a:p>
          <a:p>
            <a:pPr lvl="1">
              <a:tabLst>
                <a:tab pos="1438275" algn="l"/>
              </a:tabLst>
            </a:pPr>
            <a:r>
              <a:rPr lang="en-US" altLang="zh-CN" sz="2000" dirty="0">
                <a:ea typeface="MS PGothic" charset="0"/>
              </a:rPr>
              <a:t>Reduce latency</a:t>
            </a:r>
          </a:p>
          <a:p>
            <a:pPr lvl="1">
              <a:tabLst>
                <a:tab pos="1438275" algn="l"/>
              </a:tabLst>
            </a:pPr>
            <a:r>
              <a:rPr lang="en-US" altLang="zh-CN" sz="2000" dirty="0">
                <a:ea typeface="MS PGothic" charset="0"/>
              </a:rPr>
              <a:t>Less RPC, reduce load on server</a:t>
            </a:r>
          </a:p>
          <a:p>
            <a:pPr>
              <a:tabLst>
                <a:tab pos="1438275" algn="l"/>
              </a:tabLst>
            </a:pPr>
            <a:r>
              <a:rPr lang="en-US" altLang="zh-CN" sz="2400" b="1" dirty="0">
                <a:ea typeface="MS PGothic" charset="0"/>
              </a:rPr>
              <a:t>Cache coherence </a:t>
            </a:r>
            <a:r>
              <a:rPr lang="en-US" altLang="zh-CN" sz="2400" dirty="0">
                <a:ea typeface="MS PGothic" charset="0"/>
              </a:rPr>
              <a:t>is needed</a:t>
            </a:r>
            <a:endParaRPr lang="zh-CN" altLang="en-US" sz="2400" dirty="0">
              <a:ea typeface="MS PGothic" charset="0"/>
            </a:endParaRPr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1C909856-5FCF-2C48-807A-CAE0C4769470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46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489811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Coherence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14339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000" b="1" dirty="0">
                <a:ea typeface="MS PGothic" charset="0"/>
              </a:rPr>
              <a:t>Read/write coherence</a:t>
            </a:r>
          </a:p>
          <a:p>
            <a:pPr lvl="1"/>
            <a:r>
              <a:rPr lang="en-US" altLang="zh-CN" sz="1800" dirty="0">
                <a:ea typeface="MS PGothic" charset="0"/>
              </a:rPr>
              <a:t>On local file system, </a:t>
            </a:r>
            <a:r>
              <a:rPr lang="en-US" altLang="zh-CN" sz="1800" b="1" dirty="0">
                <a:ea typeface="MS PGothic" charset="0"/>
              </a:rPr>
              <a:t>READ</a:t>
            </a:r>
            <a:r>
              <a:rPr lang="en-US" altLang="zh-CN" sz="1800" dirty="0">
                <a:ea typeface="MS PGothic" charset="0"/>
              </a:rPr>
              <a:t> gets newest data</a:t>
            </a:r>
          </a:p>
          <a:p>
            <a:pPr lvl="1"/>
            <a:r>
              <a:rPr lang="en-US" altLang="zh-CN" sz="1800" dirty="0">
                <a:ea typeface="MS PGothic" charset="0"/>
              </a:rPr>
              <a:t>On NFS, client has cache</a:t>
            </a:r>
          </a:p>
          <a:p>
            <a:pPr lvl="1"/>
            <a:r>
              <a:rPr lang="en-US" altLang="zh-CN" sz="1800" dirty="0">
                <a:ea typeface="MS PGothic" charset="0"/>
              </a:rPr>
              <a:t>NFS could guarantee read/write coherence for every operation, or just for certain operation</a:t>
            </a:r>
          </a:p>
          <a:p>
            <a:r>
              <a:rPr lang="en-US" altLang="zh-CN" sz="2000" b="1" dirty="0">
                <a:ea typeface="MS PGothic" charset="0"/>
              </a:rPr>
              <a:t>Close-to-open consistency</a:t>
            </a:r>
          </a:p>
          <a:p>
            <a:pPr lvl="1"/>
            <a:r>
              <a:rPr lang="en-US" altLang="zh-CN" sz="1800" dirty="0">
                <a:ea typeface="MS PGothic" charset="0"/>
              </a:rPr>
              <a:t>Higher data rate</a:t>
            </a:r>
          </a:p>
          <a:p>
            <a:pPr lvl="1"/>
            <a:r>
              <a:rPr lang="en-US" altLang="zh-CN" sz="1800" b="1" dirty="0">
                <a:ea typeface="MS PGothic" charset="0"/>
              </a:rPr>
              <a:t>GETATTR</a:t>
            </a:r>
            <a:r>
              <a:rPr lang="en-US" altLang="zh-CN" sz="1800" dirty="0">
                <a:ea typeface="MS PGothic" charset="0"/>
              </a:rPr>
              <a:t> when </a:t>
            </a:r>
            <a:r>
              <a:rPr lang="en-US" altLang="zh-CN" sz="1800" b="1" dirty="0">
                <a:ea typeface="MS PGothic" charset="0"/>
              </a:rPr>
              <a:t>OPEN</a:t>
            </a:r>
            <a:r>
              <a:rPr lang="en-US" altLang="zh-CN" sz="1800" dirty="0">
                <a:ea typeface="MS PGothic" charset="0"/>
              </a:rPr>
              <a:t>, to get last modification time</a:t>
            </a:r>
          </a:p>
          <a:p>
            <a:pPr lvl="1"/>
            <a:r>
              <a:rPr lang="en-US" altLang="zh-CN" sz="1800" dirty="0">
                <a:ea typeface="MS PGothic" charset="0"/>
              </a:rPr>
              <a:t>Compare the time with its cache</a:t>
            </a:r>
          </a:p>
          <a:p>
            <a:pPr lvl="1"/>
            <a:r>
              <a:rPr lang="en-US" altLang="zh-CN" sz="1800" dirty="0">
                <a:ea typeface="MS PGothic" charset="0"/>
              </a:rPr>
              <a:t>When </a:t>
            </a:r>
            <a:r>
              <a:rPr lang="en-US" altLang="zh-CN" sz="1800" b="1" dirty="0">
                <a:ea typeface="MS PGothic" charset="0"/>
              </a:rPr>
              <a:t>CLOSE</a:t>
            </a:r>
            <a:r>
              <a:rPr lang="en-US" altLang="zh-CN" sz="1800" dirty="0">
                <a:ea typeface="MS PGothic" charset="0"/>
              </a:rPr>
              <a:t>, send cached writes to the server</a:t>
            </a:r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7544AEE6-96FB-F34B-9D1D-22D0B4E05235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47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888533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Coherence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5363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6063C3B4-FA0E-664B-8F54-CD5CECFCD25B}" type="slidenum">
              <a:rPr lang="zh-CN" altLang="en-US" sz="1400" b="0">
                <a:latin typeface="等线" panose="02010600030101010101" pitchFamily="2" charset="-122"/>
                <a:ea typeface="等线" panose="02010600030101010101" pitchFamily="2" charset="-122"/>
                <a:cs typeface="Adobe 楷体 Std R" charset="0"/>
              </a:rPr>
              <a:pPr/>
              <a:t>48</a:t>
            </a:fld>
            <a:endParaRPr lang="en-US" altLang="zh-CN" sz="1400" b="0">
              <a:latin typeface="等线" panose="02010600030101010101" pitchFamily="2" charset="-122"/>
              <a:ea typeface="等线" panose="02010600030101010101" pitchFamily="2" charset="-122"/>
              <a:cs typeface="Adobe 楷体 Std R" charset="0"/>
            </a:endParaRPr>
          </a:p>
        </p:txBody>
      </p:sp>
      <p:pic>
        <p:nvPicPr>
          <p:cNvPr id="1536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" y="1723917"/>
            <a:ext cx="7905750" cy="272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1331640" y="1323807"/>
            <a:ext cx="5688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b="1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Two cases of close-to-open consistency</a:t>
            </a:r>
            <a:endParaRPr kumimoji="1" lang="zh-CN" altLang="en-US" sz="2000" b="1" dirty="0">
              <a:solidFill>
                <a:srgbClr val="0096FF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39552" y="5021971"/>
            <a:ext cx="7560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More contents</a:t>
            </a:r>
            <a:r>
              <a:rPr kumimoji="1"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 </a:t>
            </a:r>
            <a:r>
              <a:rPr kumimoji="1"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of</a:t>
            </a:r>
            <a:r>
              <a:rPr kumimoji="1"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 </a:t>
            </a:r>
            <a:r>
              <a:rPr kumimoji="1"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consistency in chapter 9 and 10</a:t>
            </a:r>
            <a:endParaRPr kumimoji="1"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</p:spTree>
    <p:extLst>
      <p:ext uri="{BB962C8B-B14F-4D97-AF65-F5344CB8AC3E}">
        <p14:creationId xmlns:p14="http://schemas.microsoft.com/office/powerpoint/2010/main" val="397844007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Extend the UNIX FS to support NFS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11267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Autofit/>
          </a:bodyPr>
          <a:lstStyle/>
          <a:p>
            <a:r>
              <a:rPr lang="en-US" altLang="zh-CN" sz="2400" dirty="0" err="1">
                <a:ea typeface="MS PGothic" charset="0"/>
              </a:rPr>
              <a:t>Vnode</a:t>
            </a:r>
            <a:endParaRPr lang="en-US" altLang="zh-CN" sz="2400" dirty="0">
              <a:ea typeface="MS PGothic" charset="0"/>
            </a:endParaRPr>
          </a:p>
          <a:p>
            <a:pPr lvl="1"/>
            <a:r>
              <a:rPr lang="en-US" altLang="zh-CN" sz="2000" dirty="0">
                <a:ea typeface="MS PGothic" charset="0"/>
              </a:rPr>
              <a:t>Abstract whether a file or directory is local or remote</a:t>
            </a:r>
          </a:p>
          <a:p>
            <a:pPr lvl="1"/>
            <a:r>
              <a:rPr lang="en-US" altLang="zh-CN" sz="2000" dirty="0">
                <a:ea typeface="MS PGothic" charset="0"/>
              </a:rPr>
              <a:t>In volatile memory (why?)</a:t>
            </a:r>
          </a:p>
          <a:p>
            <a:pPr lvl="1"/>
            <a:r>
              <a:rPr lang="en-US" altLang="zh-CN" sz="2000" dirty="0">
                <a:ea typeface="MS PGothic" charset="0"/>
              </a:rPr>
              <a:t>Support several different local file system</a:t>
            </a:r>
          </a:p>
          <a:p>
            <a:pPr lvl="1"/>
            <a:r>
              <a:rPr lang="en-US" altLang="zh-CN" sz="2000" dirty="0">
                <a:ea typeface="MS PGothic" charset="0"/>
              </a:rPr>
              <a:t>Where should </a:t>
            </a:r>
            <a:r>
              <a:rPr lang="en-US" altLang="zh-CN" sz="2000" dirty="0" err="1">
                <a:ea typeface="MS PGothic" charset="0"/>
              </a:rPr>
              <a:t>vnode</a:t>
            </a:r>
            <a:r>
              <a:rPr lang="en-US" altLang="zh-CN" sz="2000" dirty="0">
                <a:ea typeface="MS PGothic" charset="0"/>
              </a:rPr>
              <a:t> layer be inserted?</a:t>
            </a:r>
          </a:p>
          <a:p>
            <a:r>
              <a:rPr lang="en-US" altLang="zh-CN" sz="2400" dirty="0" err="1">
                <a:ea typeface="MS PGothic" charset="0"/>
              </a:rPr>
              <a:t>Vnode</a:t>
            </a:r>
            <a:r>
              <a:rPr lang="en-US" altLang="zh-CN" sz="2400" dirty="0">
                <a:ea typeface="MS PGothic" charset="0"/>
              </a:rPr>
              <a:t> API</a:t>
            </a:r>
          </a:p>
          <a:p>
            <a:pPr lvl="1"/>
            <a:r>
              <a:rPr lang="en-US" altLang="zh-CN" sz="2000" dirty="0">
                <a:ea typeface="MS PGothic" charset="0"/>
              </a:rPr>
              <a:t>Same as we learnt: OPEN, READ, WRITE, CLOSE…</a:t>
            </a:r>
          </a:p>
          <a:p>
            <a:pPr lvl="1"/>
            <a:r>
              <a:rPr lang="en-US" altLang="zh-CN" sz="2000" dirty="0">
                <a:ea typeface="MS PGothic" charset="0"/>
              </a:rPr>
              <a:t>Code of </a:t>
            </a:r>
            <a:r>
              <a:rPr lang="en-US" altLang="zh-CN" sz="2000" dirty="0" err="1">
                <a:ea typeface="MS PGothic" charset="0"/>
              </a:rPr>
              <a:t>fd_table</a:t>
            </a:r>
            <a:r>
              <a:rPr lang="en-US" altLang="zh-CN" sz="2000" dirty="0">
                <a:ea typeface="MS PGothic" charset="0"/>
              </a:rPr>
              <a:t>, current </a:t>
            </a:r>
            <a:r>
              <a:rPr lang="en-US" altLang="zh-CN" sz="2000" dirty="0" err="1">
                <a:ea typeface="MS PGothic" charset="0"/>
              </a:rPr>
              <a:t>dir</a:t>
            </a:r>
            <a:r>
              <a:rPr lang="en-US" altLang="zh-CN" sz="2000" dirty="0">
                <a:ea typeface="MS PGothic" charset="0"/>
              </a:rPr>
              <a:t>, file name lookup, can be moved up to the file system call layer</a:t>
            </a:r>
          </a:p>
          <a:p>
            <a:pPr lvl="1"/>
            <a:endParaRPr lang="zh-CN" altLang="en-US" sz="2000" dirty="0">
              <a:ea typeface="MS PGothic" charset="0"/>
            </a:endParaRPr>
          </a:p>
        </p:txBody>
      </p:sp>
      <p:sp>
        <p:nvSpPr>
          <p:cNvPr id="11268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0F40DBEE-0008-BD4C-BB78-1AF0E8FD8A11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49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501105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Extend the UNIX FS to support NFS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12291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EFFFA421-FF1F-4D48-B0C9-62BAE6FE1EC8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50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1229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64" y="1571625"/>
            <a:ext cx="8296275" cy="3518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 bwMode="auto">
          <a:xfrm>
            <a:off x="1195389" y="3133500"/>
            <a:ext cx="2486025" cy="259318"/>
          </a:xfrm>
          <a:prstGeom prst="rect">
            <a:avLst/>
          </a:prstGeom>
          <a:noFill/>
          <a:ln>
            <a:solidFill>
              <a:srgbClr val="0096FF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endParaRPr lang="zh-CN" altLang="en-US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6" name="矩形 5"/>
          <p:cNvSpPr/>
          <p:nvPr/>
        </p:nvSpPr>
        <p:spPr bwMode="auto">
          <a:xfrm>
            <a:off x="5486401" y="3133500"/>
            <a:ext cx="2487613" cy="259318"/>
          </a:xfrm>
          <a:prstGeom prst="rect">
            <a:avLst/>
          </a:prstGeom>
          <a:noFill/>
          <a:ln>
            <a:solidFill>
              <a:srgbClr val="0096FF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endParaRPr lang="zh-CN" altLang="en-US">
              <a:solidFill>
                <a:schemeClr val="tx1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605926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Reference Materials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ea typeface="宋体" panose="02010600030101010101" pitchFamily="2" charset="-122"/>
              </a:rPr>
              <a:t>Textbook</a:t>
            </a:r>
          </a:p>
          <a:p>
            <a:pPr lvl="1"/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ea typeface="宋体" panose="02010600030101010101" pitchFamily="2" charset="-122"/>
              </a:rPr>
              <a:t>Chapter 4.2 &amp; 4.5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ea typeface="宋体" panose="02010600030101010101" pitchFamily="2" charset="-122"/>
              <a:hlinkClick r:id="rId2"/>
            </a:endParaRPr>
          </a:p>
          <a:p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ea typeface="宋体" panose="02010600030101010101" pitchFamily="2" charset="-122"/>
              </a:rPr>
              <a:t>RFC 1831: </a:t>
            </a:r>
            <a:r>
              <a:rPr lang="en-US" altLang="zh-CN" sz="2400" dirty="0">
                <a:solidFill>
                  <a:srgbClr val="0096FF"/>
                </a:solidFill>
                <a:ea typeface="宋体" panose="02010600030101010101" pitchFamily="2" charset="-122"/>
              </a:rPr>
              <a:t>RPC Specification</a:t>
            </a:r>
          </a:p>
          <a:p>
            <a:pPr lvl="1"/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ea typeface="宋体" panose="02010600030101010101" pitchFamily="2" charset="-122"/>
              </a:rPr>
              <a:t>http://www.ietf.org/rfc/rfc1831.txt?number=1831</a:t>
            </a:r>
          </a:p>
          <a:p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ea typeface="宋体" panose="02010600030101010101" pitchFamily="2" charset="-122"/>
              </a:rPr>
              <a:t>RFC 1832: </a:t>
            </a:r>
            <a:r>
              <a:rPr lang="en-US" altLang="zh-CN" sz="2400" dirty="0">
                <a:solidFill>
                  <a:srgbClr val="0096FF"/>
                </a:solidFill>
                <a:ea typeface="宋体" panose="02010600030101010101" pitchFamily="2" charset="-122"/>
              </a:rPr>
              <a:t>XDR Specification</a:t>
            </a:r>
          </a:p>
          <a:p>
            <a:pPr lvl="1"/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ea typeface="宋体" panose="02010600030101010101" pitchFamily="2" charset="-122"/>
              </a:rPr>
              <a:t>http://www.ietf.org/rfc/rfc1832.txt?number=1832</a:t>
            </a:r>
          </a:p>
        </p:txBody>
      </p:sp>
    </p:spTree>
    <p:extLst>
      <p:ext uri="{BB962C8B-B14F-4D97-AF65-F5344CB8AC3E}">
        <p14:creationId xmlns:p14="http://schemas.microsoft.com/office/powerpoint/2010/main" val="5222107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" id="{85B1D284-D5D3-E84D-BD28-707B0D140669}" vid="{EAB3F4BA-066D-9146-B9C6-197746E0B32B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for CSE</Template>
  <TotalTime>5854</TotalTime>
  <Words>2306</Words>
  <Application>Microsoft Macintosh PowerPoint</Application>
  <PresentationFormat>全屏显示(16:10)</PresentationFormat>
  <Paragraphs>408</Paragraphs>
  <Slides>51</Slides>
  <Notes>10</Notes>
  <HiddenSlides>21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51</vt:i4>
      </vt:variant>
    </vt:vector>
  </HeadingPairs>
  <TitlesOfParts>
    <vt:vector size="63" baseType="lpstr">
      <vt:lpstr>DengXian</vt:lpstr>
      <vt:lpstr>DengXian</vt:lpstr>
      <vt:lpstr>宋体</vt:lpstr>
      <vt:lpstr>Adobe 楷体 Std R</vt:lpstr>
      <vt:lpstr>MS PGothic</vt:lpstr>
      <vt:lpstr>Myriad Pro Light SemiCond</vt:lpstr>
      <vt:lpstr>Arial</vt:lpstr>
      <vt:lpstr>Calibri</vt:lpstr>
      <vt:lpstr>Comic Sans MS</vt:lpstr>
      <vt:lpstr>Consolas</vt:lpstr>
      <vt:lpstr>Times New Roman</vt:lpstr>
      <vt:lpstr>Office 主题​​</vt:lpstr>
      <vt:lpstr>RPC &amp; NFS</vt:lpstr>
      <vt:lpstr>Current Status</vt:lpstr>
      <vt:lpstr>Challenges</vt:lpstr>
      <vt:lpstr>RPC</vt:lpstr>
      <vt:lpstr>RPC</vt:lpstr>
      <vt:lpstr>Example of RPC</vt:lpstr>
      <vt:lpstr>Client Program</vt:lpstr>
      <vt:lpstr>Service Program</vt:lpstr>
      <vt:lpstr>RPC Calling Process</vt:lpstr>
      <vt:lpstr>RPC Stub</vt:lpstr>
      <vt:lpstr>Client Program using RPC</vt:lpstr>
      <vt:lpstr>Server Program using RPC</vt:lpstr>
      <vt:lpstr>Question</vt:lpstr>
      <vt:lpstr>RPC Request </vt:lpstr>
      <vt:lpstr>RPC Reply</vt:lpstr>
      <vt:lpstr>Marshal / Unmarshal</vt:lpstr>
      <vt:lpstr>Automatic Stub Generation</vt:lpstr>
      <vt:lpstr>RPC System Components</vt:lpstr>
      <vt:lpstr>RPC System Components</vt:lpstr>
      <vt:lpstr>Client Framework</vt:lpstr>
      <vt:lpstr>Server Framework</vt:lpstr>
      <vt:lpstr>Concurrent RPC</vt:lpstr>
      <vt:lpstr>Client &amp; Server (C/S Model)</vt:lpstr>
      <vt:lpstr>Client/Service Organization</vt:lpstr>
      <vt:lpstr>C/S Model</vt:lpstr>
      <vt:lpstr>Multiple Clients and Services</vt:lpstr>
      <vt:lpstr>Trusted Intermediaries</vt:lpstr>
      <vt:lpstr>RPC != PC</vt:lpstr>
      <vt:lpstr>RPC: Failure Handling</vt:lpstr>
      <vt:lpstr>Other Differences</vt:lpstr>
      <vt:lpstr>Questions</vt:lpstr>
      <vt:lpstr>CASE STUDY: CORBA</vt:lpstr>
      <vt:lpstr>IDL for Interface Definition</vt:lpstr>
      <vt:lpstr>IDL Example: CORBA IDL</vt:lpstr>
      <vt:lpstr>Putting Together</vt:lpstr>
      <vt:lpstr>Binding a Client to a Server</vt:lpstr>
      <vt:lpstr>Binding a Client to a Server: Example</vt:lpstr>
      <vt:lpstr>Case Study: NFS</vt:lpstr>
      <vt:lpstr>NFS (Network File System)</vt:lpstr>
      <vt:lpstr>RPC in NFS</vt:lpstr>
      <vt:lpstr>NFS Overview</vt:lpstr>
      <vt:lpstr>File Handler for a Client</vt:lpstr>
      <vt:lpstr>Case 1: Rename After Open</vt:lpstr>
      <vt:lpstr>Stateless on NFS server</vt:lpstr>
      <vt:lpstr>Case 2: Delete After Open</vt:lpstr>
      <vt:lpstr>Cache on the Client</vt:lpstr>
      <vt:lpstr>Coherence</vt:lpstr>
      <vt:lpstr>Coherence</vt:lpstr>
      <vt:lpstr>Extend the UNIX FS to support NFS</vt:lpstr>
      <vt:lpstr>Extend the UNIX FS to support NFS</vt:lpstr>
      <vt:lpstr>Reference Materials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Xia Yubin</dc:creator>
  <cp:lastModifiedBy>Yubin Xia</cp:lastModifiedBy>
  <cp:revision>124</cp:revision>
  <cp:lastPrinted>2016-06-13T07:55:34Z</cp:lastPrinted>
  <dcterms:created xsi:type="dcterms:W3CDTF">2017-05-12T06:55:38Z</dcterms:created>
  <dcterms:modified xsi:type="dcterms:W3CDTF">2019-10-08T01:09:08Z</dcterms:modified>
</cp:coreProperties>
</file>